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8"/>
  </p:notesMasterIdLst>
  <p:sldIdLst>
    <p:sldId id="256" r:id="rId2"/>
    <p:sldId id="275" r:id="rId3"/>
    <p:sldId id="267" r:id="rId4"/>
    <p:sldId id="269" r:id="rId5"/>
    <p:sldId id="270" r:id="rId6"/>
    <p:sldId id="268" r:id="rId7"/>
    <p:sldId id="258" r:id="rId8"/>
    <p:sldId id="284" r:id="rId9"/>
    <p:sldId id="278" r:id="rId10"/>
    <p:sldId id="279" r:id="rId11"/>
    <p:sldId id="277" r:id="rId12"/>
    <p:sldId id="280" r:id="rId13"/>
    <p:sldId id="262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807"/>
    <a:srgbClr val="B25908"/>
    <a:srgbClr val="9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4350" autoAdjust="0"/>
  </p:normalViewPr>
  <p:slideViewPr>
    <p:cSldViewPr snapToGrid="0">
      <p:cViewPr varScale="1">
        <p:scale>
          <a:sx n="77" d="100"/>
          <a:sy n="77" d="100"/>
        </p:scale>
        <p:origin x="-13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78327-9DC0-48A5-B4D2-F8535358DD01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AC603B-6245-483E-BFB9-3876E5E51A9E}">
      <dgm:prSet phldrT="[Text]" custT="1"/>
      <dgm:spPr/>
      <dgm:t>
        <a:bodyPr/>
        <a:lstStyle/>
        <a:p>
          <a:pPr algn="l"/>
          <a:r>
            <a:rPr lang="en-US" sz="1600" dirty="0" smtClean="0"/>
            <a:t> </a:t>
          </a:r>
          <a:r>
            <a:rPr lang="en-US" sz="1800" dirty="0" smtClean="0"/>
            <a:t>- Complete </a:t>
          </a:r>
          <a:r>
            <a:rPr lang="en-US" sz="1800" b="1" dirty="0" smtClean="0"/>
            <a:t>AutoCAD</a:t>
          </a:r>
          <a:r>
            <a:rPr lang="en-US" sz="1800" dirty="0" smtClean="0"/>
            <a:t> drawings of both  alternatives and present to client. </a:t>
          </a:r>
        </a:p>
        <a:p>
          <a:pPr algn="l"/>
          <a:r>
            <a:rPr lang="en-US" sz="1800" dirty="0" smtClean="0"/>
            <a:t> - </a:t>
          </a:r>
          <a:r>
            <a:rPr lang="en-US" sz="1800" b="1" dirty="0" err="1" smtClean="0"/>
            <a:t>ePortfolio</a:t>
          </a:r>
          <a:r>
            <a:rPr lang="en-US" sz="1800" dirty="0" smtClean="0"/>
            <a:t> Completion. </a:t>
          </a:r>
        </a:p>
        <a:p>
          <a:pPr algn="l"/>
          <a:r>
            <a:rPr lang="en-US" sz="1800" dirty="0" smtClean="0"/>
            <a:t> - Finalized </a:t>
          </a:r>
          <a:r>
            <a:rPr lang="en-US" sz="1800" b="1" dirty="0" smtClean="0"/>
            <a:t>logic</a:t>
          </a:r>
          <a:r>
            <a:rPr lang="en-US" sz="1800" dirty="0" smtClean="0"/>
            <a:t> statements tailored to requirements of climate control system</a:t>
          </a:r>
          <a:r>
            <a:rPr lang="en-US" sz="1600" dirty="0" smtClean="0"/>
            <a:t>.</a:t>
          </a:r>
          <a:endParaRPr lang="en-US" sz="1600" dirty="0"/>
        </a:p>
      </dgm:t>
    </dgm:pt>
    <dgm:pt modelId="{872E17D4-A382-4C90-BB36-12088CA495E6}" type="parTrans" cxnId="{732785C9-C18D-45BD-B0AF-88D2FAF5750A}">
      <dgm:prSet/>
      <dgm:spPr/>
      <dgm:t>
        <a:bodyPr/>
        <a:lstStyle/>
        <a:p>
          <a:endParaRPr lang="en-US"/>
        </a:p>
      </dgm:t>
    </dgm:pt>
    <dgm:pt modelId="{A822F74E-A11F-4929-B14D-375EB32611AB}" type="sibTrans" cxnId="{732785C9-C18D-45BD-B0AF-88D2FAF5750A}">
      <dgm:prSet/>
      <dgm:spPr/>
      <dgm:t>
        <a:bodyPr/>
        <a:lstStyle/>
        <a:p>
          <a:endParaRPr lang="en-US"/>
        </a:p>
      </dgm:t>
    </dgm:pt>
    <dgm:pt modelId="{9081D8C2-1C46-4B08-A0A9-97788741B89D}">
      <dgm:prSet phldrT="[Text]" custT="1"/>
      <dgm:spPr/>
      <dgm:t>
        <a:bodyPr/>
        <a:lstStyle/>
        <a:p>
          <a:r>
            <a:rPr lang="en-US" sz="1800" dirty="0" smtClean="0"/>
            <a:t>March 1</a:t>
          </a:r>
          <a:r>
            <a:rPr lang="en-US" sz="1800" baseline="30000" dirty="0" smtClean="0"/>
            <a:t>st</a:t>
          </a:r>
          <a:r>
            <a:rPr lang="en-US" sz="1800" dirty="0" smtClean="0"/>
            <a:t> </a:t>
          </a:r>
          <a:endParaRPr lang="en-US" sz="1800" dirty="0"/>
        </a:p>
      </dgm:t>
    </dgm:pt>
    <dgm:pt modelId="{E1196121-CF5F-4615-A1AE-0021613A24EF}" type="parTrans" cxnId="{1676690E-FDC3-4465-B2C0-219965D98115}">
      <dgm:prSet/>
      <dgm:spPr/>
      <dgm:t>
        <a:bodyPr/>
        <a:lstStyle/>
        <a:p>
          <a:endParaRPr lang="en-US"/>
        </a:p>
      </dgm:t>
    </dgm:pt>
    <dgm:pt modelId="{43804047-68B4-40B9-B116-8205A53AC0C1}" type="sibTrans" cxnId="{1676690E-FDC3-4465-B2C0-219965D98115}">
      <dgm:prSet/>
      <dgm:spPr/>
      <dgm:t>
        <a:bodyPr/>
        <a:lstStyle/>
        <a:p>
          <a:endParaRPr lang="en-US"/>
        </a:p>
      </dgm:t>
    </dgm:pt>
    <dgm:pt modelId="{726004E4-ADEE-45A8-944B-EEC91833DF92}">
      <dgm:prSet phldrT="[Text]" custT="1"/>
      <dgm:spPr/>
      <dgm:t>
        <a:bodyPr/>
        <a:lstStyle/>
        <a:p>
          <a:pPr algn="l"/>
          <a:r>
            <a:rPr lang="en-US" sz="1800" dirty="0" smtClean="0"/>
            <a:t>- </a:t>
          </a:r>
          <a:r>
            <a:rPr lang="en-US" sz="1800" b="1" dirty="0" smtClean="0"/>
            <a:t>Safety</a:t>
          </a:r>
          <a:r>
            <a:rPr lang="en-US" sz="1800" dirty="0" smtClean="0"/>
            <a:t> housing is designed with ASABE shielding standards.</a:t>
          </a:r>
        </a:p>
        <a:p>
          <a:pPr algn="l"/>
          <a:r>
            <a:rPr lang="en-US" sz="1800" dirty="0" smtClean="0"/>
            <a:t>- </a:t>
          </a:r>
          <a:r>
            <a:rPr lang="en-US" sz="1800" b="1" dirty="0" smtClean="0"/>
            <a:t>Stress</a:t>
          </a:r>
          <a:r>
            <a:rPr lang="en-US" sz="1800" dirty="0" smtClean="0"/>
            <a:t> analysis through AutoCAD</a:t>
          </a:r>
        </a:p>
        <a:p>
          <a:pPr algn="l"/>
          <a:r>
            <a:rPr lang="en-US" sz="1800" dirty="0" smtClean="0"/>
            <a:t>- Linear actuator selection specified to       &gt; </a:t>
          </a:r>
          <a:r>
            <a:rPr lang="en-US" sz="1800" b="1" dirty="0" smtClean="0"/>
            <a:t>145lb</a:t>
          </a:r>
          <a:r>
            <a:rPr lang="en-US" sz="1800" dirty="0" smtClean="0"/>
            <a:t> capacity.</a:t>
          </a:r>
          <a:endParaRPr lang="en-US" sz="1800" dirty="0"/>
        </a:p>
      </dgm:t>
    </dgm:pt>
    <dgm:pt modelId="{BDE0E5B2-4039-49F8-BD54-8C88EA516851}" type="parTrans" cxnId="{1608E010-3787-4396-8DB3-F0DE82029AC1}">
      <dgm:prSet/>
      <dgm:spPr/>
      <dgm:t>
        <a:bodyPr/>
        <a:lstStyle/>
        <a:p>
          <a:endParaRPr lang="en-US"/>
        </a:p>
      </dgm:t>
    </dgm:pt>
    <dgm:pt modelId="{8D37EF0A-5C25-4288-8FBB-B614027397E7}" type="sibTrans" cxnId="{1608E010-3787-4396-8DB3-F0DE82029AC1}">
      <dgm:prSet/>
      <dgm:spPr/>
      <dgm:t>
        <a:bodyPr/>
        <a:lstStyle/>
        <a:p>
          <a:endParaRPr lang="en-US"/>
        </a:p>
      </dgm:t>
    </dgm:pt>
    <dgm:pt modelId="{2617FC76-3B38-44BF-9490-4364F53BFB16}">
      <dgm:prSet phldrT="[Text]" custT="1"/>
      <dgm:spPr/>
      <dgm:t>
        <a:bodyPr/>
        <a:lstStyle/>
        <a:p>
          <a:r>
            <a:rPr lang="en-US" sz="1800" dirty="0" smtClean="0"/>
            <a:t>March 11th</a:t>
          </a:r>
          <a:endParaRPr lang="en-US" sz="1800" dirty="0"/>
        </a:p>
      </dgm:t>
    </dgm:pt>
    <dgm:pt modelId="{B7A3CA74-0614-4D0E-AE73-D9E1DDEDECCB}" type="parTrans" cxnId="{52A62B77-F8CF-40BD-8AF7-6D875BAF1FDD}">
      <dgm:prSet/>
      <dgm:spPr/>
      <dgm:t>
        <a:bodyPr/>
        <a:lstStyle/>
        <a:p>
          <a:endParaRPr lang="en-US"/>
        </a:p>
      </dgm:t>
    </dgm:pt>
    <dgm:pt modelId="{A6EB7E20-D22C-4FAF-91A1-62053D773709}" type="sibTrans" cxnId="{52A62B77-F8CF-40BD-8AF7-6D875BAF1FDD}">
      <dgm:prSet/>
      <dgm:spPr/>
      <dgm:t>
        <a:bodyPr/>
        <a:lstStyle/>
        <a:p>
          <a:endParaRPr lang="en-US"/>
        </a:p>
      </dgm:t>
    </dgm:pt>
    <dgm:pt modelId="{7D1995A0-7960-4054-9E9C-B2F1864F0C80}">
      <dgm:prSet phldrT="[Text]" custT="1"/>
      <dgm:spPr/>
      <dgm:t>
        <a:bodyPr/>
        <a:lstStyle/>
        <a:p>
          <a:pPr algn="l"/>
          <a:r>
            <a:rPr lang="en-US" sz="1800" dirty="0" smtClean="0"/>
            <a:t>- </a:t>
          </a:r>
          <a:r>
            <a:rPr lang="en-US" sz="1800" b="1" dirty="0" smtClean="0"/>
            <a:t>Build</a:t>
          </a:r>
          <a:r>
            <a:rPr lang="en-US" sz="1800" dirty="0" smtClean="0"/>
            <a:t>/Test Prototypes</a:t>
          </a:r>
        </a:p>
        <a:p>
          <a:pPr algn="l"/>
          <a:r>
            <a:rPr lang="en-US" sz="1800" dirty="0" smtClean="0"/>
            <a:t>- Programmed logic codes that </a:t>
          </a:r>
          <a:r>
            <a:rPr lang="en-US" sz="1800" b="1" dirty="0" smtClean="0"/>
            <a:t>collaborate</a:t>
          </a:r>
          <a:r>
            <a:rPr lang="en-US" sz="1800" dirty="0" smtClean="0"/>
            <a:t> with sensor.</a:t>
          </a:r>
        </a:p>
        <a:p>
          <a:pPr algn="l"/>
          <a:r>
            <a:rPr lang="en-US" sz="1800" dirty="0" smtClean="0"/>
            <a:t>- </a:t>
          </a:r>
          <a:r>
            <a:rPr lang="en-US" sz="1800" b="1" dirty="0" smtClean="0"/>
            <a:t>Final</a:t>
          </a:r>
          <a:r>
            <a:rPr lang="en-US" sz="1800" dirty="0" smtClean="0"/>
            <a:t> Cost-Analysis.</a:t>
          </a:r>
          <a:endParaRPr lang="en-US" sz="1800" dirty="0"/>
        </a:p>
      </dgm:t>
    </dgm:pt>
    <dgm:pt modelId="{A953ABFF-4D60-49F4-B546-E99E898489DB}" type="parTrans" cxnId="{A36CFD26-1D30-433F-819B-7BECE244969D}">
      <dgm:prSet/>
      <dgm:spPr/>
      <dgm:t>
        <a:bodyPr/>
        <a:lstStyle/>
        <a:p>
          <a:endParaRPr lang="en-US"/>
        </a:p>
      </dgm:t>
    </dgm:pt>
    <dgm:pt modelId="{EEC5629D-8924-4055-B85A-8ABE6A0341DE}" type="sibTrans" cxnId="{A36CFD26-1D30-433F-819B-7BECE244969D}">
      <dgm:prSet/>
      <dgm:spPr/>
      <dgm:t>
        <a:bodyPr/>
        <a:lstStyle/>
        <a:p>
          <a:endParaRPr lang="en-US"/>
        </a:p>
      </dgm:t>
    </dgm:pt>
    <dgm:pt modelId="{7E8E7539-FD3C-4F70-BEE6-49D84FBD0900}">
      <dgm:prSet phldrT="[Text]" custT="1"/>
      <dgm:spPr/>
      <dgm:t>
        <a:bodyPr/>
        <a:lstStyle/>
        <a:p>
          <a:r>
            <a:rPr lang="en-US" sz="1800" dirty="0" smtClean="0"/>
            <a:t>March 25</a:t>
          </a:r>
          <a:r>
            <a:rPr lang="en-US" sz="1800" baseline="30000" dirty="0" smtClean="0"/>
            <a:t>th</a:t>
          </a:r>
          <a:r>
            <a:rPr lang="en-US" sz="1800" dirty="0" smtClean="0"/>
            <a:t> </a:t>
          </a:r>
          <a:endParaRPr lang="en-US" sz="1800" dirty="0"/>
        </a:p>
      </dgm:t>
    </dgm:pt>
    <dgm:pt modelId="{1A8C2AEF-115A-4913-A699-5115223E32FC}" type="parTrans" cxnId="{D8225179-63F4-4717-B853-0962159D490E}">
      <dgm:prSet/>
      <dgm:spPr/>
      <dgm:t>
        <a:bodyPr/>
        <a:lstStyle/>
        <a:p>
          <a:endParaRPr lang="en-US"/>
        </a:p>
      </dgm:t>
    </dgm:pt>
    <dgm:pt modelId="{267A2945-9B71-465E-B0E0-B19A67B78E20}" type="sibTrans" cxnId="{D8225179-63F4-4717-B853-0962159D490E}">
      <dgm:prSet/>
      <dgm:spPr/>
      <dgm:t>
        <a:bodyPr/>
        <a:lstStyle/>
        <a:p>
          <a:endParaRPr lang="en-US"/>
        </a:p>
      </dgm:t>
    </dgm:pt>
    <dgm:pt modelId="{93351E43-A5BD-4918-93C5-9E4B298739F3}" type="pres">
      <dgm:prSet presAssocID="{5A278327-9DC0-48A5-B4D2-F8535358DD0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72B4EF-12AB-4A5A-A769-6801796A3EC3}" type="pres">
      <dgm:prSet presAssocID="{EBAC603B-6245-483E-BFB9-3876E5E51A9E}" presName="ParentComposite" presStyleCnt="0"/>
      <dgm:spPr/>
    </dgm:pt>
    <dgm:pt modelId="{C5670FB9-9338-4EA6-BD72-9192D0011CF9}" type="pres">
      <dgm:prSet presAssocID="{EBAC603B-6245-483E-BFB9-3876E5E51A9E}" presName="Chord" presStyleLbl="bgShp" presStyleIdx="0" presStyleCnt="3"/>
      <dgm:spPr/>
    </dgm:pt>
    <dgm:pt modelId="{EDFF267C-99CC-4766-8B62-35B6A0EAE139}" type="pres">
      <dgm:prSet presAssocID="{EBAC603B-6245-483E-BFB9-3876E5E51A9E}" presName="Pie" presStyleLbl="alignNode1" presStyleIdx="0" presStyleCnt="3"/>
      <dgm:spPr/>
    </dgm:pt>
    <dgm:pt modelId="{6068540A-864B-42F2-8EE5-49D230AE0D38}" type="pres">
      <dgm:prSet presAssocID="{EBAC603B-6245-483E-BFB9-3876E5E51A9E}" presName="Parent" presStyleLbl="revTx" presStyleIdx="0" presStyleCnt="6" custAng="5400000" custScaleX="211416" custLinFactX="100000" custLinFactNeighborX="104767" custLinFactNeighborY="3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A5103-ACCD-4026-BE38-F9A883D28E8A}" type="pres">
      <dgm:prSet presAssocID="{43804047-68B4-40B9-B116-8205A53AC0C1}" presName="negSibTrans" presStyleCnt="0"/>
      <dgm:spPr/>
    </dgm:pt>
    <dgm:pt modelId="{FD184300-8A43-445E-A350-BB1CF339EBB4}" type="pres">
      <dgm:prSet presAssocID="{EBAC603B-6245-483E-BFB9-3876E5E51A9E}" presName="composite" presStyleCnt="0"/>
      <dgm:spPr/>
    </dgm:pt>
    <dgm:pt modelId="{352B48A9-CDF2-40F6-8633-B0993EEC5890}" type="pres">
      <dgm:prSet presAssocID="{EBAC603B-6245-483E-BFB9-3876E5E51A9E}" presName="Child" presStyleLbl="revTx" presStyleIdx="1" presStyleCnt="6" custScaleY="81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FC00-5391-4468-BCAF-406CC4B7C6D9}" type="pres">
      <dgm:prSet presAssocID="{A822F74E-A11F-4929-B14D-375EB32611AB}" presName="sibTrans" presStyleCnt="0"/>
      <dgm:spPr/>
    </dgm:pt>
    <dgm:pt modelId="{8C6C45D9-4D17-4921-B58E-AE41CAE1E8F6}" type="pres">
      <dgm:prSet presAssocID="{726004E4-ADEE-45A8-944B-EEC91833DF92}" presName="ParentComposite" presStyleCnt="0"/>
      <dgm:spPr/>
    </dgm:pt>
    <dgm:pt modelId="{5032AFE8-6E03-42B2-8409-AA5D728981B3}" type="pres">
      <dgm:prSet presAssocID="{726004E4-ADEE-45A8-944B-EEC91833DF92}" presName="Chord" presStyleLbl="bgShp" presStyleIdx="1" presStyleCnt="3"/>
      <dgm:spPr/>
    </dgm:pt>
    <dgm:pt modelId="{85C442EF-BBDB-46D0-BF70-88686C8BF8B8}" type="pres">
      <dgm:prSet presAssocID="{726004E4-ADEE-45A8-944B-EEC91833DF92}" presName="Pie" presStyleLbl="alignNode1" presStyleIdx="1" presStyleCnt="3"/>
      <dgm:spPr/>
    </dgm:pt>
    <dgm:pt modelId="{34DBB4F4-74E8-48A0-90A6-5B82C525387D}" type="pres">
      <dgm:prSet presAssocID="{726004E4-ADEE-45A8-944B-EEC91833DF92}" presName="Parent" presStyleLbl="revTx" presStyleIdx="2" presStyleCnt="6" custAng="5400000" custScaleX="291575" custScaleY="101406" custLinFactX="100000" custLinFactNeighborX="100833" custLinFactNeighborY="-177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386B1-8E71-4998-862A-7576354CC583}" type="pres">
      <dgm:prSet presAssocID="{A6EB7E20-D22C-4FAF-91A1-62053D773709}" presName="negSibTrans" presStyleCnt="0"/>
      <dgm:spPr/>
    </dgm:pt>
    <dgm:pt modelId="{F5DB7BEE-1638-4283-B167-922C72E7E02D}" type="pres">
      <dgm:prSet presAssocID="{726004E4-ADEE-45A8-944B-EEC91833DF92}" presName="composite" presStyleCnt="0"/>
      <dgm:spPr/>
    </dgm:pt>
    <dgm:pt modelId="{F9981D1A-1638-426A-9B82-93A5A4B9E46C}" type="pres">
      <dgm:prSet presAssocID="{726004E4-ADEE-45A8-944B-EEC91833DF92}" presName="Child" presStyleLbl="revTx" presStyleIdx="3" presStyleCnt="6" custScaleY="82626" custLinFactNeighborX="-847" custLinFactNeighborY="-1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1BEE-2593-4568-804A-843553FF7091}" type="pres">
      <dgm:prSet presAssocID="{8D37EF0A-5C25-4288-8FBB-B614027397E7}" presName="sibTrans" presStyleCnt="0"/>
      <dgm:spPr/>
    </dgm:pt>
    <dgm:pt modelId="{BA082A1C-D9F1-4677-8560-97EC59D06625}" type="pres">
      <dgm:prSet presAssocID="{7D1995A0-7960-4054-9E9C-B2F1864F0C80}" presName="ParentComposite" presStyleCnt="0"/>
      <dgm:spPr/>
    </dgm:pt>
    <dgm:pt modelId="{C3ED66C7-E6A1-4094-B224-A7A8735DA53A}" type="pres">
      <dgm:prSet presAssocID="{7D1995A0-7960-4054-9E9C-B2F1864F0C80}" presName="Chord" presStyleLbl="bgShp" presStyleIdx="2" presStyleCnt="3" custLinFactNeighborX="-1758" custLinFactNeighborY="-14856"/>
      <dgm:spPr/>
    </dgm:pt>
    <dgm:pt modelId="{00251012-EA91-4F35-A8EE-9E302BDD68FD}" type="pres">
      <dgm:prSet presAssocID="{7D1995A0-7960-4054-9E9C-B2F1864F0C80}" presName="Pie" presStyleLbl="alignNode1" presStyleIdx="2" presStyleCnt="3" custLinFactNeighborY="-18570"/>
      <dgm:spPr/>
    </dgm:pt>
    <dgm:pt modelId="{8F737F32-E0B5-4FCD-8425-DADFDF59EFEC}" type="pres">
      <dgm:prSet presAssocID="{7D1995A0-7960-4054-9E9C-B2F1864F0C80}" presName="Parent" presStyleLbl="revTx" presStyleIdx="4" presStyleCnt="6" custAng="5400000" custScaleX="277814" custScaleY="83748" custLinFactX="52503" custLinFactNeighborX="100000" custLinFactNeighborY="-281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19ABD-E4CF-4AE4-BFFE-84FAE7AD5A48}" type="pres">
      <dgm:prSet presAssocID="{267A2945-9B71-465E-B0E0-B19A67B78E20}" presName="negSibTrans" presStyleCnt="0"/>
      <dgm:spPr/>
    </dgm:pt>
    <dgm:pt modelId="{644E9F8D-1559-42FB-83AB-456AAA3597D6}" type="pres">
      <dgm:prSet presAssocID="{7D1995A0-7960-4054-9E9C-B2F1864F0C80}" presName="composite" presStyleCnt="0"/>
      <dgm:spPr/>
    </dgm:pt>
    <dgm:pt modelId="{99E1C226-73A6-4E22-9EDC-33576A4C788A}" type="pres">
      <dgm:prSet presAssocID="{7D1995A0-7960-4054-9E9C-B2F1864F0C80}" presName="Child" presStyleLbl="revTx" presStyleIdx="5" presStyleCnt="6" custScaleY="84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785C9-C18D-45BD-B0AF-88D2FAF5750A}" srcId="{5A278327-9DC0-48A5-B4D2-F8535358DD01}" destId="{EBAC603B-6245-483E-BFB9-3876E5E51A9E}" srcOrd="0" destOrd="0" parTransId="{872E17D4-A382-4C90-BB36-12088CA495E6}" sibTransId="{A822F74E-A11F-4929-B14D-375EB32611AB}"/>
    <dgm:cxn modelId="{FD43E196-CF5E-4008-B66B-0925115D4393}" type="presOf" srcId="{9081D8C2-1C46-4B08-A0A9-97788741B89D}" destId="{352B48A9-CDF2-40F6-8633-B0993EEC5890}" srcOrd="0" destOrd="0" presId="urn:microsoft.com/office/officeart/2009/3/layout/PieProcess"/>
    <dgm:cxn modelId="{1676690E-FDC3-4465-B2C0-219965D98115}" srcId="{EBAC603B-6245-483E-BFB9-3876E5E51A9E}" destId="{9081D8C2-1C46-4B08-A0A9-97788741B89D}" srcOrd="0" destOrd="0" parTransId="{E1196121-CF5F-4615-A1AE-0021613A24EF}" sibTransId="{43804047-68B4-40B9-B116-8205A53AC0C1}"/>
    <dgm:cxn modelId="{B64BFF7C-8B98-4B0D-B1BE-333B188E9BE2}" type="presOf" srcId="{EBAC603B-6245-483E-BFB9-3876E5E51A9E}" destId="{6068540A-864B-42F2-8EE5-49D230AE0D38}" srcOrd="0" destOrd="0" presId="urn:microsoft.com/office/officeart/2009/3/layout/PieProcess"/>
    <dgm:cxn modelId="{4FB81ED3-3F38-4146-9B19-2B1C74FFF817}" type="presOf" srcId="{2617FC76-3B38-44BF-9490-4364F53BFB16}" destId="{F9981D1A-1638-426A-9B82-93A5A4B9E46C}" srcOrd="0" destOrd="0" presId="urn:microsoft.com/office/officeart/2009/3/layout/PieProcess"/>
    <dgm:cxn modelId="{D8225179-63F4-4717-B853-0962159D490E}" srcId="{7D1995A0-7960-4054-9E9C-B2F1864F0C80}" destId="{7E8E7539-FD3C-4F70-BEE6-49D84FBD0900}" srcOrd="0" destOrd="0" parTransId="{1A8C2AEF-115A-4913-A699-5115223E32FC}" sibTransId="{267A2945-9B71-465E-B0E0-B19A67B78E20}"/>
    <dgm:cxn modelId="{3D7E7BCF-6A70-4F24-8AEF-9471CA5A86B5}" type="presOf" srcId="{726004E4-ADEE-45A8-944B-EEC91833DF92}" destId="{34DBB4F4-74E8-48A0-90A6-5B82C525387D}" srcOrd="0" destOrd="0" presId="urn:microsoft.com/office/officeart/2009/3/layout/PieProcess"/>
    <dgm:cxn modelId="{8D5C8E53-2D15-4490-8333-FC7EAAA3ED80}" type="presOf" srcId="{7E8E7539-FD3C-4F70-BEE6-49D84FBD0900}" destId="{99E1C226-73A6-4E22-9EDC-33576A4C788A}" srcOrd="0" destOrd="0" presId="urn:microsoft.com/office/officeart/2009/3/layout/PieProcess"/>
    <dgm:cxn modelId="{52A62B77-F8CF-40BD-8AF7-6D875BAF1FDD}" srcId="{726004E4-ADEE-45A8-944B-EEC91833DF92}" destId="{2617FC76-3B38-44BF-9490-4364F53BFB16}" srcOrd="0" destOrd="0" parTransId="{B7A3CA74-0614-4D0E-AE73-D9E1DDEDECCB}" sibTransId="{A6EB7E20-D22C-4FAF-91A1-62053D773709}"/>
    <dgm:cxn modelId="{A36CFD26-1D30-433F-819B-7BECE244969D}" srcId="{5A278327-9DC0-48A5-B4D2-F8535358DD01}" destId="{7D1995A0-7960-4054-9E9C-B2F1864F0C80}" srcOrd="2" destOrd="0" parTransId="{A953ABFF-4D60-49F4-B546-E99E898489DB}" sibTransId="{EEC5629D-8924-4055-B85A-8ABE6A0341DE}"/>
    <dgm:cxn modelId="{7CC0F239-F573-46CE-878D-D0CE520FFEB8}" type="presOf" srcId="{5A278327-9DC0-48A5-B4D2-F8535358DD01}" destId="{93351E43-A5BD-4918-93C5-9E4B298739F3}" srcOrd="0" destOrd="0" presId="urn:microsoft.com/office/officeart/2009/3/layout/PieProcess"/>
    <dgm:cxn modelId="{1608E010-3787-4396-8DB3-F0DE82029AC1}" srcId="{5A278327-9DC0-48A5-B4D2-F8535358DD01}" destId="{726004E4-ADEE-45A8-944B-EEC91833DF92}" srcOrd="1" destOrd="0" parTransId="{BDE0E5B2-4039-49F8-BD54-8C88EA516851}" sibTransId="{8D37EF0A-5C25-4288-8FBB-B614027397E7}"/>
    <dgm:cxn modelId="{1BB3C1BA-4D59-473F-8663-C9CAB9A51EFE}" type="presOf" srcId="{7D1995A0-7960-4054-9E9C-B2F1864F0C80}" destId="{8F737F32-E0B5-4FCD-8425-DADFDF59EFEC}" srcOrd="0" destOrd="0" presId="urn:microsoft.com/office/officeart/2009/3/layout/PieProcess"/>
    <dgm:cxn modelId="{E1DC6181-EF16-4DE9-8A51-9C63C1C382EE}" type="presParOf" srcId="{93351E43-A5BD-4918-93C5-9E4B298739F3}" destId="{8572B4EF-12AB-4A5A-A769-6801796A3EC3}" srcOrd="0" destOrd="0" presId="urn:microsoft.com/office/officeart/2009/3/layout/PieProcess"/>
    <dgm:cxn modelId="{295BF781-11D9-4822-B9E4-C6692AF12D4E}" type="presParOf" srcId="{8572B4EF-12AB-4A5A-A769-6801796A3EC3}" destId="{C5670FB9-9338-4EA6-BD72-9192D0011CF9}" srcOrd="0" destOrd="0" presId="urn:microsoft.com/office/officeart/2009/3/layout/PieProcess"/>
    <dgm:cxn modelId="{19A9ECA2-32E7-4178-8B33-25FC921D3475}" type="presParOf" srcId="{8572B4EF-12AB-4A5A-A769-6801796A3EC3}" destId="{EDFF267C-99CC-4766-8B62-35B6A0EAE139}" srcOrd="1" destOrd="0" presId="urn:microsoft.com/office/officeart/2009/3/layout/PieProcess"/>
    <dgm:cxn modelId="{0046A1B9-29B7-4E2B-8A02-6A8DBCFBF905}" type="presParOf" srcId="{8572B4EF-12AB-4A5A-A769-6801796A3EC3}" destId="{6068540A-864B-42F2-8EE5-49D230AE0D38}" srcOrd="2" destOrd="0" presId="urn:microsoft.com/office/officeart/2009/3/layout/PieProcess"/>
    <dgm:cxn modelId="{5322A605-CDB3-46D3-AA2D-61892A53FCBD}" type="presParOf" srcId="{93351E43-A5BD-4918-93C5-9E4B298739F3}" destId="{ABCA5103-ACCD-4026-BE38-F9A883D28E8A}" srcOrd="1" destOrd="0" presId="urn:microsoft.com/office/officeart/2009/3/layout/PieProcess"/>
    <dgm:cxn modelId="{2C411842-F89D-43FA-84C6-13E3E37A12AE}" type="presParOf" srcId="{93351E43-A5BD-4918-93C5-9E4B298739F3}" destId="{FD184300-8A43-445E-A350-BB1CF339EBB4}" srcOrd="2" destOrd="0" presId="urn:microsoft.com/office/officeart/2009/3/layout/PieProcess"/>
    <dgm:cxn modelId="{D1F79DCC-0DE4-4F51-8374-B1238A9DB06D}" type="presParOf" srcId="{FD184300-8A43-445E-A350-BB1CF339EBB4}" destId="{352B48A9-CDF2-40F6-8633-B0993EEC5890}" srcOrd="0" destOrd="0" presId="urn:microsoft.com/office/officeart/2009/3/layout/PieProcess"/>
    <dgm:cxn modelId="{0C25A2EA-FBA7-4698-BF0F-B7E99E4FD24D}" type="presParOf" srcId="{93351E43-A5BD-4918-93C5-9E4B298739F3}" destId="{E6A5FC00-5391-4468-BCAF-406CC4B7C6D9}" srcOrd="3" destOrd="0" presId="urn:microsoft.com/office/officeart/2009/3/layout/PieProcess"/>
    <dgm:cxn modelId="{6A37B38E-92DC-47F5-83E7-78E7E5618BE3}" type="presParOf" srcId="{93351E43-A5BD-4918-93C5-9E4B298739F3}" destId="{8C6C45D9-4D17-4921-B58E-AE41CAE1E8F6}" srcOrd="4" destOrd="0" presId="urn:microsoft.com/office/officeart/2009/3/layout/PieProcess"/>
    <dgm:cxn modelId="{EE9C486B-B23D-4F3E-9C16-0EE3E059E99E}" type="presParOf" srcId="{8C6C45D9-4D17-4921-B58E-AE41CAE1E8F6}" destId="{5032AFE8-6E03-42B2-8409-AA5D728981B3}" srcOrd="0" destOrd="0" presId="urn:microsoft.com/office/officeart/2009/3/layout/PieProcess"/>
    <dgm:cxn modelId="{5988823E-274B-435D-BFAD-2C9D85444916}" type="presParOf" srcId="{8C6C45D9-4D17-4921-B58E-AE41CAE1E8F6}" destId="{85C442EF-BBDB-46D0-BF70-88686C8BF8B8}" srcOrd="1" destOrd="0" presId="urn:microsoft.com/office/officeart/2009/3/layout/PieProcess"/>
    <dgm:cxn modelId="{CEE9B4BB-1C96-467F-A8D9-71C4A9C2DEAF}" type="presParOf" srcId="{8C6C45D9-4D17-4921-B58E-AE41CAE1E8F6}" destId="{34DBB4F4-74E8-48A0-90A6-5B82C525387D}" srcOrd="2" destOrd="0" presId="urn:microsoft.com/office/officeart/2009/3/layout/PieProcess"/>
    <dgm:cxn modelId="{8F406769-08ED-4143-834F-54F3D48635C6}" type="presParOf" srcId="{93351E43-A5BD-4918-93C5-9E4B298739F3}" destId="{B03386B1-8E71-4998-862A-7576354CC583}" srcOrd="5" destOrd="0" presId="urn:microsoft.com/office/officeart/2009/3/layout/PieProcess"/>
    <dgm:cxn modelId="{215FBB15-D3D0-4880-BADA-369F0662AB8E}" type="presParOf" srcId="{93351E43-A5BD-4918-93C5-9E4B298739F3}" destId="{F5DB7BEE-1638-4283-B167-922C72E7E02D}" srcOrd="6" destOrd="0" presId="urn:microsoft.com/office/officeart/2009/3/layout/PieProcess"/>
    <dgm:cxn modelId="{0A11E668-2FE8-46D2-9914-0C8DC562D925}" type="presParOf" srcId="{F5DB7BEE-1638-4283-B167-922C72E7E02D}" destId="{F9981D1A-1638-426A-9B82-93A5A4B9E46C}" srcOrd="0" destOrd="0" presId="urn:microsoft.com/office/officeart/2009/3/layout/PieProcess"/>
    <dgm:cxn modelId="{B6472F2C-720B-4334-B36B-A950403DE146}" type="presParOf" srcId="{93351E43-A5BD-4918-93C5-9E4B298739F3}" destId="{B1E31BEE-2593-4568-804A-843553FF7091}" srcOrd="7" destOrd="0" presId="urn:microsoft.com/office/officeart/2009/3/layout/PieProcess"/>
    <dgm:cxn modelId="{FEBD01C0-6482-4C94-98C1-CB984791058A}" type="presParOf" srcId="{93351E43-A5BD-4918-93C5-9E4B298739F3}" destId="{BA082A1C-D9F1-4677-8560-97EC59D06625}" srcOrd="8" destOrd="0" presId="urn:microsoft.com/office/officeart/2009/3/layout/PieProcess"/>
    <dgm:cxn modelId="{400E65EF-39A5-448B-8EAD-F6C4FB818E23}" type="presParOf" srcId="{BA082A1C-D9F1-4677-8560-97EC59D06625}" destId="{C3ED66C7-E6A1-4094-B224-A7A8735DA53A}" srcOrd="0" destOrd="0" presId="urn:microsoft.com/office/officeart/2009/3/layout/PieProcess"/>
    <dgm:cxn modelId="{09A735CF-1433-4989-8722-A2B05A0943BA}" type="presParOf" srcId="{BA082A1C-D9F1-4677-8560-97EC59D06625}" destId="{00251012-EA91-4F35-A8EE-9E302BDD68FD}" srcOrd="1" destOrd="0" presId="urn:microsoft.com/office/officeart/2009/3/layout/PieProcess"/>
    <dgm:cxn modelId="{33CCC35F-56ED-4DD6-A344-B92FECD07122}" type="presParOf" srcId="{BA082A1C-D9F1-4677-8560-97EC59D06625}" destId="{8F737F32-E0B5-4FCD-8425-DADFDF59EFEC}" srcOrd="2" destOrd="0" presId="urn:microsoft.com/office/officeart/2009/3/layout/PieProcess"/>
    <dgm:cxn modelId="{A9857133-1D9C-4E66-825A-E01F1248F94A}" type="presParOf" srcId="{93351E43-A5BD-4918-93C5-9E4B298739F3}" destId="{53A19ABD-E4CF-4AE4-BFFE-84FAE7AD5A48}" srcOrd="9" destOrd="0" presId="urn:microsoft.com/office/officeart/2009/3/layout/PieProcess"/>
    <dgm:cxn modelId="{A9A213E1-569C-4E57-B5F9-E63C3AA2CBEA}" type="presParOf" srcId="{93351E43-A5BD-4918-93C5-9E4B298739F3}" destId="{644E9F8D-1559-42FB-83AB-456AAA3597D6}" srcOrd="10" destOrd="0" presId="urn:microsoft.com/office/officeart/2009/3/layout/PieProcess"/>
    <dgm:cxn modelId="{6E83B2E1-5BDD-426A-95FC-3B62B0C56BB2}" type="presParOf" srcId="{644E9F8D-1559-42FB-83AB-456AAA3597D6}" destId="{99E1C226-73A6-4E22-9EDC-33576A4C788A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70FB9-9338-4EA6-BD72-9192D0011CF9}">
      <dsp:nvSpPr>
        <dsp:cNvPr id="0" name=""/>
        <dsp:cNvSpPr/>
      </dsp:nvSpPr>
      <dsp:spPr>
        <a:xfrm>
          <a:off x="351252" y="640291"/>
          <a:ext cx="1034520" cy="103452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F267C-99CC-4766-8B62-35B6A0EAE139}">
      <dsp:nvSpPr>
        <dsp:cNvPr id="0" name=""/>
        <dsp:cNvSpPr/>
      </dsp:nvSpPr>
      <dsp:spPr>
        <a:xfrm>
          <a:off x="454704" y="743743"/>
          <a:ext cx="827616" cy="827616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8540A-864B-42F2-8EE5-49D230AE0D38}">
      <dsp:nvSpPr>
        <dsp:cNvPr id="0" name=""/>
        <dsp:cNvSpPr/>
      </dsp:nvSpPr>
      <dsp:spPr>
        <a:xfrm>
          <a:off x="432567" y="2633637"/>
          <a:ext cx="3000110" cy="131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r>
            <a:rPr lang="en-US" sz="1800" kern="1200" dirty="0" smtClean="0"/>
            <a:t>- Complete </a:t>
          </a:r>
          <a:r>
            <a:rPr lang="en-US" sz="1800" b="1" kern="1200" dirty="0" smtClean="0"/>
            <a:t>AutoCAD</a:t>
          </a:r>
          <a:r>
            <a:rPr lang="en-US" sz="1800" kern="1200" dirty="0" smtClean="0"/>
            <a:t> drawings of both  alternatives and present to client.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- </a:t>
          </a:r>
          <a:r>
            <a:rPr lang="en-US" sz="1800" b="1" kern="1200" dirty="0" err="1" smtClean="0"/>
            <a:t>ePortfolio</a:t>
          </a:r>
          <a:r>
            <a:rPr lang="en-US" sz="1800" kern="1200" dirty="0" smtClean="0"/>
            <a:t> Completion.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- Finalized </a:t>
          </a:r>
          <a:r>
            <a:rPr lang="en-US" sz="1800" b="1" kern="1200" dirty="0" smtClean="0"/>
            <a:t>logic</a:t>
          </a:r>
          <a:r>
            <a:rPr lang="en-US" sz="1800" kern="1200" dirty="0" smtClean="0"/>
            <a:t> statements tailored to requirements of climate control system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432567" y="2633637"/>
        <a:ext cx="3000110" cy="1312285"/>
      </dsp:txXfrm>
    </dsp:sp>
    <dsp:sp modelId="{352B48A9-CDF2-40F6-8633-B0993EEC5890}">
      <dsp:nvSpPr>
        <dsp:cNvPr id="0" name=""/>
        <dsp:cNvSpPr/>
      </dsp:nvSpPr>
      <dsp:spPr>
        <a:xfrm>
          <a:off x="1075416" y="1026043"/>
          <a:ext cx="2069041" cy="336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March 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075416" y="1026043"/>
        <a:ext cx="2069041" cy="3366579"/>
      </dsp:txXfrm>
    </dsp:sp>
    <dsp:sp modelId="{5032AFE8-6E03-42B2-8409-AA5D728981B3}">
      <dsp:nvSpPr>
        <dsp:cNvPr id="0" name=""/>
        <dsp:cNvSpPr/>
      </dsp:nvSpPr>
      <dsp:spPr>
        <a:xfrm>
          <a:off x="4093110" y="629746"/>
          <a:ext cx="1034520" cy="103452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442EF-BBDB-46D0-BF70-88686C8BF8B8}">
      <dsp:nvSpPr>
        <dsp:cNvPr id="0" name=""/>
        <dsp:cNvSpPr/>
      </dsp:nvSpPr>
      <dsp:spPr>
        <a:xfrm>
          <a:off x="4196562" y="733198"/>
          <a:ext cx="827616" cy="82761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BB4F4-74E8-48A0-90A6-5B82C525387D}">
      <dsp:nvSpPr>
        <dsp:cNvPr id="0" name=""/>
        <dsp:cNvSpPr/>
      </dsp:nvSpPr>
      <dsp:spPr>
        <a:xfrm>
          <a:off x="4128916" y="1830003"/>
          <a:ext cx="3042292" cy="180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</a:t>
          </a:r>
          <a:r>
            <a:rPr lang="en-US" sz="1800" b="1" kern="1200" dirty="0" smtClean="0"/>
            <a:t>Safety</a:t>
          </a:r>
          <a:r>
            <a:rPr lang="en-US" sz="1800" kern="1200" dirty="0" smtClean="0"/>
            <a:t> housing is designed with ASABE shielding standards.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</a:t>
          </a:r>
          <a:r>
            <a:rPr lang="en-US" sz="1800" b="1" kern="1200" dirty="0" smtClean="0"/>
            <a:t>Stress</a:t>
          </a:r>
          <a:r>
            <a:rPr lang="en-US" sz="1800" kern="1200" dirty="0" smtClean="0"/>
            <a:t> analysis through AutoCAD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Linear actuator selection specified to       &gt; </a:t>
          </a:r>
          <a:r>
            <a:rPr lang="en-US" sz="1800" b="1" kern="1200" dirty="0" smtClean="0"/>
            <a:t>145lb</a:t>
          </a:r>
          <a:r>
            <a:rPr lang="en-US" sz="1800" kern="1200" dirty="0" smtClean="0"/>
            <a:t> capacity.</a:t>
          </a:r>
          <a:endParaRPr lang="en-US" sz="1800" kern="1200" dirty="0"/>
        </a:p>
      </dsp:txBody>
      <dsp:txXfrm>
        <a:off x="4128916" y="1830003"/>
        <a:ext cx="3042292" cy="1809842"/>
      </dsp:txXfrm>
    </dsp:sp>
    <dsp:sp modelId="{F9981D1A-1638-426A-9B82-93A5A4B9E46C}">
      <dsp:nvSpPr>
        <dsp:cNvPr id="0" name=""/>
        <dsp:cNvSpPr/>
      </dsp:nvSpPr>
      <dsp:spPr>
        <a:xfrm>
          <a:off x="4980507" y="947213"/>
          <a:ext cx="2069041" cy="341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March 11th</a:t>
          </a:r>
          <a:endParaRPr lang="en-US" sz="1800" kern="1200" dirty="0"/>
        </a:p>
      </dsp:txBody>
      <dsp:txXfrm>
        <a:off x="4980507" y="947213"/>
        <a:ext cx="2069041" cy="3419132"/>
      </dsp:txXfrm>
    </dsp:sp>
    <dsp:sp modelId="{C3ED66C7-E6A1-4094-B224-A7A8735DA53A}">
      <dsp:nvSpPr>
        <dsp:cNvPr id="0" name=""/>
        <dsp:cNvSpPr/>
      </dsp:nvSpPr>
      <dsp:spPr>
        <a:xfrm>
          <a:off x="7954830" y="608497"/>
          <a:ext cx="1034520" cy="103452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51012-EA91-4F35-A8EE-9E302BDD68FD}">
      <dsp:nvSpPr>
        <dsp:cNvPr id="0" name=""/>
        <dsp:cNvSpPr/>
      </dsp:nvSpPr>
      <dsp:spPr>
        <a:xfrm>
          <a:off x="8076469" y="711949"/>
          <a:ext cx="827616" cy="8276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37F32-E0B5-4FCD-8425-DADFDF59EFEC}">
      <dsp:nvSpPr>
        <dsp:cNvPr id="0" name=""/>
        <dsp:cNvSpPr/>
      </dsp:nvSpPr>
      <dsp:spPr>
        <a:xfrm>
          <a:off x="7973712" y="1694430"/>
          <a:ext cx="2512532" cy="172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</a:t>
          </a:r>
          <a:r>
            <a:rPr lang="en-US" sz="1800" b="1" kern="1200" dirty="0" smtClean="0"/>
            <a:t>Build</a:t>
          </a:r>
          <a:r>
            <a:rPr lang="en-US" sz="1800" kern="1200" dirty="0" smtClean="0"/>
            <a:t>/Test Prototypes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Programmed logic codes that </a:t>
          </a:r>
          <a:r>
            <a:rPr lang="en-US" sz="1800" b="1" kern="1200" dirty="0" smtClean="0"/>
            <a:t>collaborate</a:t>
          </a:r>
          <a:r>
            <a:rPr lang="en-US" sz="1800" kern="1200" dirty="0" smtClean="0"/>
            <a:t> with sensor.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</a:t>
          </a:r>
          <a:r>
            <a:rPr lang="en-US" sz="1800" b="1" kern="1200" dirty="0" smtClean="0"/>
            <a:t>Final</a:t>
          </a:r>
          <a:r>
            <a:rPr lang="en-US" sz="1800" kern="1200" dirty="0" smtClean="0"/>
            <a:t> Cost-Analysis.</a:t>
          </a:r>
          <a:endParaRPr lang="en-US" sz="1800" kern="1200" dirty="0"/>
        </a:p>
      </dsp:txBody>
      <dsp:txXfrm>
        <a:off x="7973712" y="1694430"/>
        <a:ext cx="2512532" cy="1724426"/>
      </dsp:txXfrm>
    </dsp:sp>
    <dsp:sp modelId="{99E1C226-73A6-4E22-9EDC-33576A4C788A}">
      <dsp:nvSpPr>
        <dsp:cNvPr id="0" name=""/>
        <dsp:cNvSpPr/>
      </dsp:nvSpPr>
      <dsp:spPr>
        <a:xfrm>
          <a:off x="8835230" y="964717"/>
          <a:ext cx="2069041" cy="348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March 25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8835230" y="964717"/>
        <a:ext cx="2069041" cy="3489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E015C-001F-4252-82D3-0C7B2E698F3F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040E-05D0-402B-867D-5F51BE6F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problem statement: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Sophisticated climate control systems allow for a minimal farmer input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Feed is conveyed from multiple feed bins into the poultry houses through a flexible auger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Currently, the farmer has to manually open and close the slide gate on the bottom of the bins in 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farmer could be sleeping or out of town, leading to a lapse in feed from the birds and a loss of profits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Our design will streamline the process by providing a continual supply of food to the broilers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Logic: 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2</a:t>
            </a:r>
            <a:r>
              <a:rPr lang="en-US" baseline="0" dirty="0" smtClean="0"/>
              <a:t> Bins, 1 house</a:t>
            </a:r>
          </a:p>
          <a:p>
            <a:pPr lvl="2"/>
            <a:r>
              <a:rPr lang="en-US" dirty="0" smtClean="0"/>
              <a:t>-If bin A is empty, close gate A and open gate B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3</a:t>
            </a:r>
            <a:r>
              <a:rPr lang="en-US" baseline="0" dirty="0" smtClean="0"/>
              <a:t> bins, 2 houses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dirty="0" smtClean="0"/>
              <a:t>If bin A is full, open gate A and ensure gate B and C are closed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-Starter feed</a:t>
            </a:r>
            <a:r>
              <a:rPr lang="en-US" baseline="0" dirty="0" smtClean="0"/>
              <a:t>, grower feed, finishing feed 1, finishing feed 2</a:t>
            </a:r>
            <a:endParaRPr lang="en-US" dirty="0" smtClean="0"/>
          </a:p>
          <a:p>
            <a:pPr lvl="2"/>
            <a:endParaRPr lang="en-US" dirty="0" smtClean="0"/>
          </a:p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Century Gothic" panose="020B0502020202020204" pitchFamily="34" charset="0"/>
              <a:buChar char="►"/>
            </a:pPr>
            <a:endParaRPr lang="en-US" dirty="0" smtClean="0"/>
          </a:p>
          <a:p>
            <a:r>
              <a:rPr lang="en-US" dirty="0" smtClean="0"/>
              <a:t>Force Analysis</a:t>
            </a:r>
          </a:p>
          <a:p>
            <a:r>
              <a:rPr lang="en-US" dirty="0" smtClean="0"/>
              <a:t>	-</a:t>
            </a:r>
            <a:r>
              <a:rPr lang="en-US" baseline="0" dirty="0" smtClean="0"/>
              <a:t> Get help from Dr. </a:t>
            </a:r>
            <a:r>
              <a:rPr lang="en-US" baseline="0" dirty="0" err="1" smtClean="0"/>
              <a:t>Fasina</a:t>
            </a:r>
            <a:r>
              <a:rPr lang="en-US" baseline="0" dirty="0" smtClean="0"/>
              <a:t> to calculate total force on gate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Stress Analysis </a:t>
            </a:r>
          </a:p>
          <a:p>
            <a:r>
              <a:rPr lang="en-US" baseline="0" dirty="0" smtClean="0"/>
              <a:t>	- Conducted in AutoCAD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Cost Analysis</a:t>
            </a:r>
          </a:p>
          <a:p>
            <a:r>
              <a:rPr lang="en-US" baseline="0" dirty="0" smtClean="0"/>
              <a:t>	- Use ASABE </a:t>
            </a:r>
            <a:r>
              <a:rPr lang="en-US" baseline="0" dirty="0" err="1" smtClean="0"/>
              <a:t>quarterscale</a:t>
            </a:r>
            <a:r>
              <a:rPr lang="en-US" baseline="0" dirty="0" smtClean="0"/>
              <a:t> price sheet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2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10” stroke </a:t>
            </a:r>
            <a:r>
              <a:rPr lang="en-US" dirty="0" err="1" smtClean="0"/>
              <a:t>neede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Tracked actuator will reduce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Force</a:t>
            </a:r>
            <a:r>
              <a:rPr lang="en-US" baseline="0" dirty="0" smtClean="0"/>
              <a:t> capacity not a concern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Will be shielded for maximum service life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Want to be as compact as possible while maintaining 10” stroke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Why? </a:t>
            </a:r>
          </a:p>
          <a:p>
            <a:pPr lvl="2"/>
            <a:r>
              <a:rPr lang="en-US" dirty="0" smtClean="0"/>
              <a:t>	</a:t>
            </a:r>
          </a:p>
          <a:p>
            <a:pPr lvl="2"/>
            <a:r>
              <a:rPr lang="en-US" i="1" dirty="0" smtClean="0"/>
              <a:t>	-Reduction of stress forces on slide gate (all forces linear</a:t>
            </a:r>
            <a:r>
              <a:rPr lang="en-US" i="1" baseline="0" dirty="0" smtClean="0"/>
              <a:t> and straight away from system</a:t>
            </a:r>
          </a:p>
          <a:p>
            <a:pPr lvl="2"/>
            <a:endParaRPr lang="en-US" i="1" baseline="0" dirty="0" smtClean="0"/>
          </a:p>
          <a:p>
            <a:pPr lvl="2"/>
            <a:r>
              <a:rPr lang="en-US" i="1" baseline="0" dirty="0" smtClean="0"/>
              <a:t>	- </a:t>
            </a:r>
            <a:r>
              <a:rPr lang="en-US" i="0" baseline="0" dirty="0" smtClean="0"/>
              <a:t>Retrofit – can be inserted into existing systems under current </a:t>
            </a:r>
            <a:r>
              <a:rPr lang="en-US" i="0" baseline="0" dirty="0" err="1" smtClean="0"/>
              <a:t>trasition</a:t>
            </a:r>
            <a:r>
              <a:rPr lang="en-US" i="0" baseline="0" dirty="0" smtClean="0"/>
              <a:t> piece</a:t>
            </a:r>
            <a:endParaRPr lang="en-US" i="1" baseline="0" dirty="0" smtClean="0"/>
          </a:p>
          <a:p>
            <a:pPr lvl="2"/>
            <a:endParaRPr lang="en-US" i="1" dirty="0" smtClean="0"/>
          </a:p>
          <a:p>
            <a:pPr lvl="2"/>
            <a:r>
              <a:rPr lang="en-US" dirty="0" smtClean="0"/>
              <a:t>	- Easily alignment – individual with</a:t>
            </a:r>
            <a:r>
              <a:rPr lang="en-US" baseline="0" dirty="0" smtClean="0"/>
              <a:t> little background knowledge can operate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8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Cost</a:t>
            </a:r>
            <a:r>
              <a:rPr lang="en-US" baseline="0" dirty="0" smtClean="0"/>
              <a:t> effective – under $1000, </a:t>
            </a:r>
            <a:r>
              <a:rPr lang="en-US" baseline="0" dirty="0" err="1" smtClean="0"/>
              <a:t>flowhammer</a:t>
            </a:r>
            <a:r>
              <a:rPr lang="en-US" baseline="0" dirty="0" smtClean="0"/>
              <a:t> costs $850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Durability – has to deal with humidity, heat,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- Wires wrapped in conduit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Compatibility –easily integrated into current systems or the farmers will not invest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Safety – moving parts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smtClean="0"/>
              <a:t>shielding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Electrical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9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Proximity</a:t>
            </a:r>
            <a:r>
              <a:rPr lang="en-US" baseline="0" dirty="0" smtClean="0"/>
              <a:t> sensor – emits an electromagnetic field, looks for changes in the field or return signal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Lack of moving parts, also not affected by dust particles unlike a laser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***Ask the question to audience first</a:t>
            </a:r>
            <a:r>
              <a:rPr lang="en-US" baseline="0" dirty="0" smtClean="0"/>
              <a:t> before reading the slide!***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By avoiding</a:t>
            </a:r>
            <a:r>
              <a:rPr lang="en-US" baseline="0" dirty="0" smtClean="0"/>
              <a:t> lapse in feeding rate, the farmer will maximize weight gain for all broilers.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Less for farmer to be concerned with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r>
              <a:rPr lang="en-US" dirty="0" smtClean="0"/>
              <a:t>Cost</a:t>
            </a:r>
            <a:r>
              <a:rPr lang="en-US" baseline="0" dirty="0" smtClean="0"/>
              <a:t> – sheet metal easy and cheap to manipulate!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Safety – moving parts are now incased by design, unlike previous design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 friendliness – ease of retro fit</a:t>
            </a:r>
          </a:p>
          <a:p>
            <a:r>
              <a:rPr lang="en-US" baseline="0" dirty="0" smtClean="0"/>
              <a:t>	    - disconnect if power goes out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Sensors – mass produced and easily integrated</a:t>
            </a:r>
          </a:p>
          <a:p>
            <a:r>
              <a:rPr lang="en-US" baseline="0" dirty="0" smtClean="0"/>
              <a:t>	- Sizing  - height constrained by feed truck auger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D2809-C4F5-42AB-923E-660254ADAA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Proximity Sensor – explain the </a:t>
            </a:r>
            <a:r>
              <a:rPr lang="en-US" dirty="0" err="1" smtClean="0"/>
              <a:t>flowhammer</a:t>
            </a:r>
            <a:endParaRPr lang="en-US" dirty="0" smtClean="0"/>
          </a:p>
          <a:p>
            <a:r>
              <a:rPr lang="en-US" dirty="0" smtClean="0"/>
              <a:t>	- Already</a:t>
            </a:r>
            <a:r>
              <a:rPr lang="en-US" baseline="0" dirty="0" smtClean="0"/>
              <a:t> manufactured by Cumberland.</a:t>
            </a:r>
          </a:p>
          <a:p>
            <a:r>
              <a:rPr lang="en-US" baseline="0" dirty="0" smtClean="0"/>
              <a:t>	- Easily integrated to boot, do not have to cut into the boot.</a:t>
            </a:r>
          </a:p>
          <a:p>
            <a:r>
              <a:rPr lang="en-US" baseline="0" dirty="0" smtClean="0"/>
              <a:t>Vortex Roller Gate – used in a flour mill</a:t>
            </a:r>
          </a:p>
          <a:p>
            <a:r>
              <a:rPr lang="en-US" baseline="0" dirty="0" smtClean="0"/>
              <a:t>	- Extensive sealing, high precision.</a:t>
            </a:r>
          </a:p>
          <a:p>
            <a:r>
              <a:rPr lang="en-US" baseline="0" dirty="0" smtClean="0"/>
              <a:t>	- Expensive.</a:t>
            </a:r>
          </a:p>
          <a:p>
            <a:r>
              <a:rPr lang="en-US" baseline="0" dirty="0" smtClean="0"/>
              <a:t>	- </a:t>
            </a:r>
            <a:r>
              <a:rPr lang="en-US" u="sng" baseline="0" dirty="0" smtClean="0"/>
              <a:t>In-line linear actuator, </a:t>
            </a:r>
            <a:r>
              <a:rPr lang="en-US" u="none" baseline="0" dirty="0" smtClean="0"/>
              <a:t>all moving parts encased.</a:t>
            </a:r>
            <a:endParaRPr lang="en-US" baseline="0" dirty="0" smtClean="0"/>
          </a:p>
          <a:p>
            <a:r>
              <a:rPr lang="en-US" baseline="0" dirty="0" smtClean="0"/>
              <a:t>	- We want lower tech version of this valve.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Tandem bin – too many moving parts, alignment</a:t>
            </a:r>
            <a:r>
              <a:rPr lang="en-US" baseline="0" dirty="0" smtClean="0"/>
              <a:t> and spacing problems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Single bin stand alone – variable hopper heights, bracing concerns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Single bin mounted – bracing concerns, moment arm, very specific alignment in order to function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Internal mounted system  </a:t>
            </a:r>
          </a:p>
          <a:p>
            <a:r>
              <a:rPr lang="en-US" baseline="0" dirty="0" smtClean="0"/>
              <a:t>	- allows for easy alignment, </a:t>
            </a:r>
          </a:p>
          <a:p>
            <a:r>
              <a:rPr lang="en-US" baseline="0" dirty="0" smtClean="0"/>
              <a:t>	-fewer stress forces (more linear stress than vertical)</a:t>
            </a:r>
          </a:p>
          <a:p>
            <a:r>
              <a:rPr lang="en-US" baseline="0" dirty="0" smtClean="0"/>
              <a:t>	- all moving parts are internal (safety)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1.)</a:t>
            </a:r>
            <a:r>
              <a:rPr lang="en-US" baseline="0" dirty="0" smtClean="0"/>
              <a:t> Side Mounted</a:t>
            </a:r>
          </a:p>
          <a:p>
            <a:r>
              <a:rPr lang="en-US" baseline="0" dirty="0" smtClean="0"/>
              <a:t>	- Must adapt transition piece</a:t>
            </a:r>
          </a:p>
          <a:p>
            <a:r>
              <a:rPr lang="en-US" baseline="0" dirty="0" smtClean="0"/>
              <a:t>		- Will have to replace on all retrofitted bins</a:t>
            </a:r>
          </a:p>
          <a:p>
            <a:r>
              <a:rPr lang="en-US" baseline="0" dirty="0" smtClean="0"/>
              <a:t>		- Only need to adjust plastic mold</a:t>
            </a:r>
          </a:p>
          <a:p>
            <a:r>
              <a:rPr lang="en-US" baseline="0" dirty="0" smtClean="0"/>
              <a:t>	- No spacing adjustment needed for auger concerns</a:t>
            </a:r>
          </a:p>
          <a:p>
            <a:r>
              <a:rPr lang="en-US" baseline="0" dirty="0" smtClean="0"/>
              <a:t>	- Alignment issues with plate (pulling sideways)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2.) In-line </a:t>
            </a:r>
          </a:p>
          <a:p>
            <a:r>
              <a:rPr lang="en-US" dirty="0" smtClean="0"/>
              <a:t>	- Individual unit ( bolt on and go )</a:t>
            </a:r>
          </a:p>
          <a:p>
            <a:r>
              <a:rPr lang="en-US" dirty="0" smtClean="0"/>
              <a:t>	- Linear in-line forces</a:t>
            </a:r>
          </a:p>
          <a:p>
            <a:r>
              <a:rPr lang="en-US" dirty="0" smtClean="0"/>
              <a:t>	- Do not have to redesign transition piece</a:t>
            </a:r>
          </a:p>
          <a:p>
            <a:r>
              <a:rPr lang="en-US" dirty="0" smtClean="0"/>
              <a:t>	- SAFETY – all moving parts are contained within the system</a:t>
            </a:r>
          </a:p>
          <a:p>
            <a:r>
              <a:rPr lang="en-US" dirty="0" smtClean="0"/>
              <a:t>	- Height concerns, maintenance concerns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3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040E-05D0-402B-867D-5F51BE6F5F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8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56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8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6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9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7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9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9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90D569-10E9-4467-ACF4-1E2DAF68F536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9E96B7-1EA2-4486-8EBE-81617A764C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9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3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cumberlandpoultry.com/products/storage-and-delivery/flow-hammer.html" TargetMode="External"/><Relationship Id="rId5" Type="http://schemas.openxmlformats.org/officeDocument/2006/relationships/image" Target="../media/image9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4103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Oral Proposal Presentation</a:t>
            </a:r>
            <a:br>
              <a:rPr lang="en-US" dirty="0" smtClean="0"/>
            </a:br>
            <a:r>
              <a:rPr lang="en-US" sz="1800" dirty="0" smtClean="0"/>
              <a:t>Team: Don’t </a:t>
            </a:r>
            <a:r>
              <a:rPr lang="en-US" sz="1800" dirty="0"/>
              <a:t>Let the Chickens Go Hungry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85608" y="2770705"/>
            <a:ext cx="4749800" cy="24939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Automated Feed Bin Gate System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Group Members: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Brock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Daughtry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Trey Colley, Holly Haber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February 19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89" y="2572156"/>
            <a:ext cx="4336591" cy="28910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7" name="Straight Connector 6"/>
          <p:cNvCxnSpPr/>
          <p:nvPr/>
        </p:nvCxnSpPr>
        <p:spPr>
          <a:xfrm flipV="1">
            <a:off x="2019839" y="3175108"/>
            <a:ext cx="3881337" cy="19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42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#2: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434575"/>
            <a:ext cx="5199370" cy="3036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713" y="5598963"/>
            <a:ext cx="287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“In-line Alternative” (#2)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92103" y="2344304"/>
            <a:ext cx="46367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Design transition unit to hold linear actuator</a:t>
            </a:r>
          </a:p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Century Gothic" panose="020B0502020202020204" pitchFamily="34" charset="0"/>
              <a:buChar char="►"/>
            </a:pPr>
            <a:endParaRPr lang="en-US" sz="20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Pros</a:t>
            </a:r>
            <a:r>
              <a:rPr lang="en-US" sz="2000" dirty="0" smtClean="0"/>
              <a:t>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Allows </a:t>
            </a:r>
            <a:r>
              <a:rPr lang="en-US" sz="2000" dirty="0" smtClean="0"/>
              <a:t>for all linear </a:t>
            </a:r>
            <a:r>
              <a:rPr lang="en-US" sz="2000" dirty="0"/>
              <a:t>in-line </a:t>
            </a:r>
            <a:r>
              <a:rPr lang="en-US" sz="2000" dirty="0" smtClean="0"/>
              <a:t>forces</a:t>
            </a:r>
            <a:endParaRPr lang="en-US" sz="2000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Safety!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Minimal </a:t>
            </a:r>
            <a:r>
              <a:rPr lang="en-US" sz="2000" dirty="0"/>
              <a:t>cost: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$467.36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Cons</a:t>
            </a:r>
            <a:r>
              <a:rPr lang="en-US" sz="2000" dirty="0" smtClean="0"/>
              <a:t>:</a:t>
            </a: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r>
              <a:rPr lang="en-US" sz="2000" dirty="0" smtClean="0"/>
              <a:t>Height concerns -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Maintenance concerns</a:t>
            </a:r>
          </a:p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Century Gothic" panose="020B0502020202020204" pitchFamily="34" charset="0"/>
              <a:buChar char="►"/>
            </a:pP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097280" y="1824909"/>
            <a:ext cx="482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“</a:t>
            </a:r>
            <a:r>
              <a:rPr lang="en-US" sz="2800" i="1" dirty="0"/>
              <a:t>In-line Linear Actuator System”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7254" y="3436883"/>
            <a:ext cx="173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Actuator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13045" y="5968295"/>
            <a:ext cx="277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*Arrow indicates direction of movement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3140" y="3621549"/>
            <a:ext cx="16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Slide Gate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772852" y="6642556"/>
            <a:ext cx="2123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created by: Trey Colley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849" y="408348"/>
            <a:ext cx="1623352" cy="12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8369458"/>
              </p:ext>
            </p:extLst>
          </p:nvPr>
        </p:nvGraphicFramePr>
        <p:xfrm>
          <a:off x="1097280" y="2284172"/>
          <a:ext cx="109097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Arrow 3"/>
          <p:cNvSpPr/>
          <p:nvPr/>
        </p:nvSpPr>
        <p:spPr>
          <a:xfrm>
            <a:off x="3773214" y="2995448"/>
            <a:ext cx="75674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511744" y="2995448"/>
            <a:ext cx="75674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902740" y="2383277"/>
            <a:ext cx="9728" cy="3190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3543" y="2383277"/>
            <a:ext cx="24386" cy="3206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838" y="360573"/>
            <a:ext cx="1656842" cy="130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03" y="286603"/>
            <a:ext cx="10058400" cy="1450757"/>
          </a:xfrm>
        </p:spPr>
        <p:txBody>
          <a:bodyPr/>
          <a:lstStyle/>
          <a:p>
            <a:r>
              <a:rPr lang="en-US" dirty="0" smtClean="0"/>
              <a:t>Preliminary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39" y="1737360"/>
            <a:ext cx="4790964" cy="4531786"/>
          </a:xfrm>
        </p:spPr>
        <p:txBody>
          <a:bodyPr>
            <a:noAutofit/>
          </a:bodyPr>
          <a:lstStyle/>
          <a:p>
            <a:r>
              <a:rPr lang="en-US" sz="2400" dirty="0" smtClean="0"/>
              <a:t>Logic</a:t>
            </a:r>
          </a:p>
          <a:p>
            <a:pPr lvl="1"/>
            <a:r>
              <a:rPr lang="en-US" sz="2000" dirty="0"/>
              <a:t>Example</a:t>
            </a:r>
            <a:r>
              <a:rPr lang="en-US" sz="2000" dirty="0" smtClean="0"/>
              <a:t>:</a:t>
            </a:r>
          </a:p>
          <a:p>
            <a:pPr lvl="2"/>
            <a:r>
              <a:rPr lang="en-US" sz="1600" dirty="0" smtClean="0"/>
              <a:t>Two </a:t>
            </a:r>
            <a:r>
              <a:rPr lang="en-US" sz="1600" dirty="0"/>
              <a:t>bins one </a:t>
            </a:r>
            <a:r>
              <a:rPr lang="en-US" sz="1600" dirty="0" smtClean="0"/>
              <a:t>house </a:t>
            </a:r>
            <a:endParaRPr lang="en-US" sz="1600" dirty="0"/>
          </a:p>
          <a:p>
            <a:pPr lvl="2"/>
            <a:r>
              <a:rPr lang="en-US" sz="1600" dirty="0" smtClean="0"/>
              <a:t>Three </a:t>
            </a:r>
            <a:r>
              <a:rPr lang="en-US" sz="1600" dirty="0"/>
              <a:t>bins, two </a:t>
            </a:r>
            <a:r>
              <a:rPr lang="en-US" sz="1600" dirty="0" smtClean="0"/>
              <a:t>houses </a:t>
            </a:r>
            <a:endParaRPr lang="en-US" sz="1600" dirty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Force Analysis</a:t>
            </a:r>
          </a:p>
          <a:p>
            <a:pPr lvl="1"/>
            <a:r>
              <a:rPr lang="en-US" sz="2000" dirty="0" smtClean="0"/>
              <a:t>Force needed to open gate at worst case scenario:</a:t>
            </a:r>
          </a:p>
          <a:p>
            <a:pPr lvl="2"/>
            <a:r>
              <a:rPr lang="en-US" sz="1600" dirty="0" smtClean="0"/>
              <a:t>145 lbs.</a:t>
            </a:r>
          </a:p>
          <a:p>
            <a:r>
              <a:rPr lang="en-US" sz="2400" dirty="0" smtClean="0"/>
              <a:t>Analyses to be conducted at later date:</a:t>
            </a:r>
          </a:p>
          <a:p>
            <a:pPr lvl="1"/>
            <a:r>
              <a:rPr lang="en-US" sz="2000" dirty="0" smtClean="0"/>
              <a:t>Stress Analysis – March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Final Cost Analysis – March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03" y="0"/>
            <a:ext cx="6434097" cy="637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72852" y="6642556"/>
            <a:ext cx="2123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created by: Trey Colley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7282807" y="5605877"/>
            <a:ext cx="989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145 lbs.</a:t>
            </a:r>
          </a:p>
        </p:txBody>
      </p:sp>
    </p:spTree>
    <p:extLst>
      <p:ext uri="{BB962C8B-B14F-4D97-AF65-F5344CB8AC3E}">
        <p14:creationId xmlns:p14="http://schemas.microsoft.com/office/powerpoint/2010/main" val="105735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Actuator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75" y="2197459"/>
            <a:ext cx="3510253" cy="3656313"/>
          </a:xfrm>
        </p:spPr>
        <p:txBody>
          <a:bodyPr numCol="1"/>
          <a:lstStyle/>
          <a:p>
            <a:r>
              <a:rPr lang="en-US" sz="2400" dirty="0" smtClean="0"/>
              <a:t>What are we looking for?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 smtClean="0"/>
              <a:t>Force Requirement?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Price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Durability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966944" y="6379779"/>
            <a:ext cx="4319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 Credit: http</a:t>
            </a:r>
            <a:r>
              <a:rPr lang="en-US" sz="1000" dirty="0"/>
              <a:t>://www.progressiveautomations.com/media/catalog/product/cache/2/image/415x415/9df78eab33525d08d6e5fb8d27136e95/t/r/track-actuator_1.png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5852" y="2105980"/>
            <a:ext cx="4091092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>
                <a:ea typeface="+mj-ea"/>
                <a:cs typeface="+mj-cs"/>
              </a:rPr>
              <a:t>Example: </a:t>
            </a:r>
            <a:endParaRPr lang="en-US" sz="2400" dirty="0" smtClean="0">
              <a:ea typeface="+mj-ea"/>
              <a:cs typeface="+mj-cs"/>
            </a:endParaRPr>
          </a:p>
          <a:p>
            <a:pPr lvl="1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400" dirty="0" smtClean="0">
              <a:ea typeface="+mj-ea"/>
              <a:cs typeface="+mj-cs"/>
            </a:endParaRP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+mj-ea"/>
                <a:cs typeface="+mj-cs"/>
              </a:rPr>
              <a:t>Track </a:t>
            </a:r>
            <a:r>
              <a:rPr lang="en-US" sz="2400" dirty="0">
                <a:ea typeface="+mj-ea"/>
                <a:cs typeface="+mj-cs"/>
              </a:rPr>
              <a:t>Linear </a:t>
            </a:r>
            <a:r>
              <a:rPr lang="en-US" sz="2400" dirty="0" smtClean="0">
                <a:ea typeface="+mj-ea"/>
                <a:cs typeface="+mj-cs"/>
              </a:rPr>
              <a:t>Actuator Model: </a:t>
            </a:r>
            <a:r>
              <a:rPr lang="en-US" sz="2400" dirty="0">
                <a:ea typeface="+mj-ea"/>
                <a:cs typeface="+mj-cs"/>
              </a:rPr>
              <a:t>PA-18</a:t>
            </a: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+mj-ea"/>
                <a:cs typeface="+mj-cs"/>
              </a:rPr>
              <a:t>900 </a:t>
            </a:r>
            <a:r>
              <a:rPr lang="en-US" sz="2400" dirty="0" err="1" smtClean="0">
                <a:ea typeface="+mj-ea"/>
                <a:cs typeface="+mj-cs"/>
              </a:rPr>
              <a:t>lb</a:t>
            </a:r>
            <a:r>
              <a:rPr lang="en-US" sz="2400" dirty="0" smtClean="0">
                <a:ea typeface="+mj-ea"/>
                <a:cs typeface="+mj-cs"/>
              </a:rPr>
              <a:t> capacity</a:t>
            </a:r>
            <a:endParaRPr lang="en-US" sz="2400" dirty="0">
              <a:ea typeface="+mj-ea"/>
              <a:cs typeface="+mj-cs"/>
            </a:endParaRP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$</a:t>
            </a:r>
            <a:r>
              <a:rPr lang="en-US" sz="2400" dirty="0" smtClean="0">
                <a:ea typeface="+mj-ea"/>
                <a:cs typeface="+mj-cs"/>
              </a:rPr>
              <a:t>185</a:t>
            </a:r>
            <a:endParaRPr lang="en-US" sz="2400" dirty="0">
              <a:ea typeface="+mj-ea"/>
              <a:cs typeface="+mj-cs"/>
            </a:endParaRPr>
          </a:p>
          <a:p>
            <a:pPr marL="742950" lvl="1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Medium Duty – </a:t>
            </a:r>
            <a:r>
              <a:rPr lang="en-US" sz="2400" dirty="0" smtClean="0">
                <a:ea typeface="+mj-ea"/>
                <a:cs typeface="+mj-cs"/>
              </a:rPr>
              <a:t>10” </a:t>
            </a:r>
            <a:r>
              <a:rPr lang="en-US" sz="2400" dirty="0">
                <a:ea typeface="+mj-ea"/>
                <a:cs typeface="+mj-cs"/>
              </a:rPr>
              <a:t>Stroke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2046377"/>
            <a:ext cx="4097721" cy="3223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650" y="231564"/>
            <a:ext cx="1793030" cy="14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826264"/>
            <a:ext cx="10058400" cy="4023360"/>
          </a:xfrm>
        </p:spPr>
        <p:txBody>
          <a:bodyPr/>
          <a:lstStyle/>
          <a:p>
            <a:r>
              <a:rPr lang="en-US" sz="3200" dirty="0" smtClean="0"/>
              <a:t>Alternative #2:  “In-line” Linear Actuated System</a:t>
            </a:r>
          </a:p>
          <a:p>
            <a:pPr lvl="1"/>
            <a:r>
              <a:rPr lang="en-US" sz="3200" dirty="0" smtClean="0"/>
              <a:t>Why?</a:t>
            </a:r>
          </a:p>
          <a:p>
            <a:pPr lvl="2"/>
            <a:r>
              <a:rPr lang="en-US" sz="2400" dirty="0" smtClean="0"/>
              <a:t>Reduction of stress forces on slide gate</a:t>
            </a:r>
          </a:p>
          <a:p>
            <a:pPr lvl="2"/>
            <a:r>
              <a:rPr lang="en-US" sz="2400" dirty="0" smtClean="0"/>
              <a:t>Easily aligned by operator</a:t>
            </a:r>
          </a:p>
          <a:p>
            <a:pPr lvl="2"/>
            <a:r>
              <a:rPr lang="en-US" sz="2400" dirty="0" smtClean="0"/>
              <a:t>Retrofit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3200" dirty="0" smtClean="0"/>
              <a:t>Preliminary Cost estimate </a:t>
            </a:r>
          </a:p>
          <a:p>
            <a:pPr lvl="2"/>
            <a:r>
              <a:rPr lang="en-US" sz="2400" dirty="0" smtClean="0"/>
              <a:t>$467.36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80" y="3362010"/>
            <a:ext cx="4260914" cy="248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433" y="375507"/>
            <a:ext cx="1731922" cy="13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0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68828"/>
            <a:ext cx="4778240" cy="310628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to expect from the final product:</a:t>
            </a:r>
          </a:p>
          <a:p>
            <a:endParaRPr lang="en-US" sz="2800" dirty="0" smtClean="0"/>
          </a:p>
          <a:p>
            <a:pPr lvl="1"/>
            <a:r>
              <a:rPr lang="en-US" sz="2400" dirty="0" smtClean="0"/>
              <a:t>Precise AutoCAD Drawings </a:t>
            </a:r>
          </a:p>
          <a:p>
            <a:pPr lvl="2"/>
            <a:r>
              <a:rPr lang="en-US" sz="1800" dirty="0" smtClean="0"/>
              <a:t>Stress Analysis Testing</a:t>
            </a:r>
          </a:p>
          <a:p>
            <a:pPr lvl="1"/>
            <a:r>
              <a:rPr lang="en-US" sz="2400" dirty="0" smtClean="0"/>
              <a:t>Safety Considerations</a:t>
            </a:r>
          </a:p>
          <a:p>
            <a:pPr lvl="1"/>
            <a:r>
              <a:rPr lang="en-US" sz="2400" dirty="0" smtClean="0"/>
              <a:t>Final Cost Analysis – Return Period</a:t>
            </a:r>
          </a:p>
          <a:p>
            <a:pPr lvl="1"/>
            <a:r>
              <a:rPr lang="en-US" sz="2400" dirty="0" smtClean="0"/>
              <a:t>Hopefully, functional prototypes!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52" y="2052918"/>
            <a:ext cx="5303520" cy="3535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72852" y="6642556"/>
            <a:ext cx="2123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created by: Trey Colley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960" y="446434"/>
            <a:ext cx="1641720" cy="12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9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81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4210" y="674515"/>
            <a:ext cx="358357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Questions/Comments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33599" y="6659993"/>
            <a:ext cx="298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 Credit: Dr. Jeremiah Davis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754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784" y="3026790"/>
            <a:ext cx="7667572" cy="2663891"/>
          </a:xfrm>
        </p:spPr>
        <p:txBody>
          <a:bodyPr numCol="2">
            <a:normAutofit fontScale="92500" lnSpcReduction="10000"/>
          </a:bodyPr>
          <a:lstStyle/>
          <a:p>
            <a:pPr lvl="1"/>
            <a:r>
              <a:rPr lang="en-US" sz="2400" dirty="0" smtClean="0"/>
              <a:t>Problem statement</a:t>
            </a:r>
          </a:p>
          <a:p>
            <a:pPr lvl="1"/>
            <a:r>
              <a:rPr lang="en-US" sz="2400" dirty="0" smtClean="0"/>
              <a:t>Design objectives</a:t>
            </a:r>
          </a:p>
          <a:p>
            <a:pPr lvl="1"/>
            <a:r>
              <a:rPr lang="en-US" sz="2400" dirty="0" smtClean="0"/>
              <a:t>Why is this needed, related tech?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201168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Alternative Solutions</a:t>
            </a:r>
          </a:p>
          <a:p>
            <a:pPr lvl="1"/>
            <a:r>
              <a:rPr lang="en-US" sz="2400" dirty="0" smtClean="0"/>
              <a:t>Design requirements/constraints</a:t>
            </a:r>
          </a:p>
          <a:p>
            <a:pPr lvl="1"/>
            <a:r>
              <a:rPr lang="en-US" sz="2400" dirty="0" smtClean="0"/>
              <a:t>Visuals</a:t>
            </a:r>
          </a:p>
          <a:p>
            <a:pPr lvl="1"/>
            <a:r>
              <a:rPr lang="en-US" sz="2400" dirty="0" smtClean="0"/>
              <a:t>Preliminary analysis </a:t>
            </a:r>
          </a:p>
          <a:p>
            <a:pPr lvl="1"/>
            <a:r>
              <a:rPr lang="en-US" sz="2400" dirty="0" smtClean="0"/>
              <a:t>Recommendation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111" y="431052"/>
            <a:ext cx="1663430" cy="1306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8415" y="2235954"/>
            <a:ext cx="217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Background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26480" y="2236113"/>
            <a:ext cx="4379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Methodology and Procedures</a:t>
            </a:r>
          </a:p>
          <a:p>
            <a:endParaRPr lang="en-US" dirty="0"/>
          </a:p>
        </p:txBody>
      </p:sp>
      <p:cxnSp>
        <p:nvCxnSpPr>
          <p:cNvPr id="10" name="Straight Connector 9"/>
          <p:cNvCxnSpPr>
            <a:stCxn id="3" idx="0"/>
          </p:cNvCxnSpPr>
          <p:nvPr/>
        </p:nvCxnSpPr>
        <p:spPr>
          <a:xfrm>
            <a:off x="6087570" y="3026790"/>
            <a:ext cx="8430" cy="1987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53784" y="3026790"/>
            <a:ext cx="0" cy="1987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41008" y="2825901"/>
            <a:ext cx="2928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78415" y="2825901"/>
            <a:ext cx="1739305" cy="4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0" y="2005912"/>
            <a:ext cx="4501268" cy="3375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74" y="2145173"/>
            <a:ext cx="5969313" cy="3097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7172" y="5465749"/>
            <a:ext cx="3259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King Trail Farm – </a:t>
            </a:r>
            <a:r>
              <a:rPr lang="en-US" sz="2000" dirty="0" err="1" smtClean="0"/>
              <a:t>Newsite</a:t>
            </a:r>
            <a:r>
              <a:rPr lang="en-US" sz="2000" dirty="0" smtClean="0"/>
              <a:t>, AL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05242" y="6642556"/>
            <a:ext cx="1965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Images taken or created by: Trey Colley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302" y="494669"/>
            <a:ext cx="1580378" cy="1242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05242" y="4708634"/>
            <a:ext cx="12375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Slide Gate</a:t>
            </a:r>
            <a:endParaRPr lang="en-US" sz="2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9186041" y="3693886"/>
            <a:ext cx="105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Auger Housing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77822" y="2439910"/>
            <a:ext cx="146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Feed Boot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1155680" y="3920359"/>
            <a:ext cx="142941" cy="767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068910" y="3920359"/>
            <a:ext cx="687404" cy="294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970557" y="2772385"/>
            <a:ext cx="256593" cy="92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7482" y="5296246"/>
            <a:ext cx="238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One house - Tandem Feed Bin </a:t>
            </a:r>
            <a:r>
              <a:rPr lang="en-US" sz="2000" dirty="0"/>
              <a:t>S</a:t>
            </a:r>
            <a:r>
              <a:rPr lang="en-US" sz="2000" dirty="0" smtClean="0"/>
              <a:t>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919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Objective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077" y="1967481"/>
            <a:ext cx="894663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Functioning opening/closing mechanism that is:</a:t>
            </a:r>
          </a:p>
          <a:p>
            <a:pPr lvl="1"/>
            <a:r>
              <a:rPr lang="en-US" sz="3000" dirty="0" smtClean="0"/>
              <a:t>Cost-effective.</a:t>
            </a:r>
          </a:p>
          <a:p>
            <a:pPr lvl="2"/>
            <a:r>
              <a:rPr lang="en-US" sz="2600" dirty="0" smtClean="0"/>
              <a:t>&lt; $1,000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Durable – see picture.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pPr lvl="1"/>
            <a:r>
              <a:rPr lang="en-US" sz="3000" dirty="0" smtClean="0"/>
              <a:t>Compatible.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Safe – constrained by: </a:t>
            </a:r>
          </a:p>
          <a:p>
            <a:pPr lvl="1"/>
            <a:r>
              <a:rPr lang="en-US" sz="2800" dirty="0"/>
              <a:t>ASABE </a:t>
            </a:r>
            <a:r>
              <a:rPr lang="en-US" sz="2600" dirty="0" smtClean="0"/>
              <a:t>Shielding</a:t>
            </a:r>
            <a:r>
              <a:rPr lang="en-US" sz="2200" dirty="0" smtClean="0"/>
              <a:t> </a:t>
            </a:r>
            <a:r>
              <a:rPr lang="en-US" sz="2600" dirty="0"/>
              <a:t>Standards</a:t>
            </a:r>
            <a:r>
              <a:rPr lang="en-US" sz="2200" dirty="0"/>
              <a:t> </a:t>
            </a:r>
            <a:endParaRPr lang="en-US" sz="2200" dirty="0" smtClean="0"/>
          </a:p>
          <a:p>
            <a:pPr lvl="2"/>
            <a:r>
              <a:rPr lang="en-US" sz="2600" dirty="0" smtClean="0"/>
              <a:t>S318.17 </a:t>
            </a:r>
            <a:r>
              <a:rPr lang="en-US" sz="2600" dirty="0"/>
              <a:t>JUN2009 </a:t>
            </a:r>
            <a:endParaRPr lang="en-US" sz="2600" dirty="0" smtClean="0"/>
          </a:p>
          <a:p>
            <a:pPr lvl="2"/>
            <a:r>
              <a:rPr lang="en-US" sz="2400" dirty="0" smtClean="0"/>
              <a:t>S493.1 </a:t>
            </a:r>
            <a:r>
              <a:rPr lang="en-US" sz="2400" dirty="0"/>
              <a:t>JUL2003 (</a:t>
            </a:r>
            <a:r>
              <a:rPr lang="en-US" sz="2400" dirty="0" smtClean="0"/>
              <a:t>R2012)</a:t>
            </a:r>
            <a:endParaRPr lang="en-US" sz="2400" dirty="0"/>
          </a:p>
          <a:p>
            <a:pPr marL="201168" lvl="1" indent="0">
              <a:buNone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59" y="2532611"/>
            <a:ext cx="4488918" cy="2992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67697" y="6642556"/>
            <a:ext cx="1587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taken by: Trey Colley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749" y="375870"/>
            <a:ext cx="1617933" cy="127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8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289" y="1833110"/>
            <a:ext cx="8946541" cy="467138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Create a sensor system compatible with current </a:t>
            </a:r>
            <a:r>
              <a:rPr lang="en-US" sz="2700" dirty="0"/>
              <a:t>climate control </a:t>
            </a:r>
            <a:r>
              <a:rPr lang="en-US" sz="2700" dirty="0" smtClean="0"/>
              <a:t>system: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lvl="1"/>
            <a:r>
              <a:rPr lang="en-US" sz="2800" dirty="0" smtClean="0"/>
              <a:t>Proximity Sensor</a:t>
            </a:r>
          </a:p>
          <a:p>
            <a:pPr lvl="2"/>
            <a:r>
              <a:rPr lang="en-US" sz="2000" dirty="0" smtClean="0"/>
              <a:t>Already in use by Cumberland in the Flow Hammer® Device.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Logic statements:</a:t>
            </a:r>
          </a:p>
          <a:p>
            <a:pPr lvl="2"/>
            <a:r>
              <a:rPr lang="en-US" sz="2000" dirty="0" smtClean="0"/>
              <a:t>Three bin, Two house systems</a:t>
            </a:r>
          </a:p>
          <a:p>
            <a:pPr lvl="2"/>
            <a:r>
              <a:rPr lang="en-US" sz="2000" dirty="0" smtClean="0"/>
              <a:t>Two bin, One house systems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89" y="2414141"/>
            <a:ext cx="4037220" cy="15297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30366" y="3179005"/>
            <a:ext cx="494270" cy="475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81439" y="3416990"/>
            <a:ext cx="2148927" cy="463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4597" y="664255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Image credit: </a:t>
            </a:r>
            <a:r>
              <a:rPr lang="en-US" sz="800" dirty="0">
                <a:hlinkClick r:id="rId4"/>
              </a:rPr>
              <a:t>http://</a:t>
            </a:r>
            <a:r>
              <a:rPr lang="en-US" sz="800" dirty="0" smtClean="0">
                <a:hlinkClick r:id="rId4"/>
              </a:rPr>
              <a:t>www.cumberlandpoultry.com/products/storage-and-delivery/flow-hammer.html</a:t>
            </a:r>
            <a:endParaRPr lang="en-US" sz="800" dirty="0" smtClean="0"/>
          </a:p>
          <a:p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011581" y="2836220"/>
            <a:ext cx="3376633" cy="2532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4597" y="6467555"/>
            <a:ext cx="1587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taken by: Trey Colley</a:t>
            </a:r>
            <a:endParaRPr lang="en-US" sz="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758" y="382353"/>
            <a:ext cx="1648418" cy="12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0" y="3899715"/>
            <a:ext cx="2087354" cy="608724"/>
          </a:xfrm>
        </p:spPr>
        <p:txBody>
          <a:bodyPr/>
          <a:lstStyle/>
          <a:p>
            <a:r>
              <a:rPr lang="en-US" sz="3200" u="sng" dirty="0" smtClean="0"/>
              <a:t>Constraints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774910"/>
            <a:ext cx="6804800" cy="8826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Discontinuous supply of feed = </a:t>
            </a:r>
            <a:r>
              <a:rPr lang="en-US" b="1" dirty="0" smtClean="0"/>
              <a:t>Loss of profit!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Less time spent checking feed bin levels, </a:t>
            </a:r>
            <a:r>
              <a:rPr lang="en-US" u="sng" dirty="0" smtClean="0">
                <a:solidFill>
                  <a:schemeClr val="tx1"/>
                </a:solidFill>
              </a:rPr>
              <a:t>more time working ($).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0000" y="2108887"/>
            <a:ext cx="887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How would an automatic feed gate affect farm efficiency?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46606" y="4508439"/>
            <a:ext cx="6833366" cy="2349561"/>
          </a:xfrm>
          <a:prstGeom prst="rect">
            <a:avLst/>
          </a:prstGeom>
        </p:spPr>
        <p:txBody>
          <a:bodyPr vert="horz" lIns="0" tIns="45720" rIns="0" bIns="45720" numCol="2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Cost</a:t>
            </a:r>
          </a:p>
          <a:p>
            <a:pPr lvl="1"/>
            <a:r>
              <a:rPr lang="en-US" sz="3600" dirty="0" smtClean="0"/>
              <a:t>Sheet metal</a:t>
            </a:r>
          </a:p>
          <a:p>
            <a:r>
              <a:rPr lang="en-US" sz="3600" dirty="0" smtClean="0"/>
              <a:t>Safety</a:t>
            </a:r>
          </a:p>
          <a:p>
            <a:pPr lvl="1"/>
            <a:r>
              <a:rPr lang="en-US" sz="3600" dirty="0" smtClean="0"/>
              <a:t>ASABE guarding standards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User-friendliness</a:t>
            </a:r>
          </a:p>
          <a:p>
            <a:pPr lvl="1"/>
            <a:r>
              <a:rPr lang="en-US" sz="3600" dirty="0" smtClean="0"/>
              <a:t>Retro – fit old bins</a:t>
            </a:r>
          </a:p>
          <a:p>
            <a:r>
              <a:rPr lang="en-US" sz="3600" dirty="0" smtClean="0"/>
              <a:t>Compatibility</a:t>
            </a:r>
          </a:p>
          <a:p>
            <a:pPr lvl="1"/>
            <a:r>
              <a:rPr lang="en-US" sz="3600" dirty="0" smtClean="0"/>
              <a:t>“Sensor” side</a:t>
            </a:r>
          </a:p>
          <a:p>
            <a:pPr lvl="1"/>
            <a:r>
              <a:rPr lang="en-US" sz="3600" dirty="0" smtClean="0"/>
              <a:t>Sizing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04" y="3613230"/>
            <a:ext cx="3476269" cy="2606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219" y="4775540"/>
            <a:ext cx="896982" cy="75898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Justification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633" y="6620235"/>
            <a:ext cx="4224894" cy="23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4973" y="600937"/>
            <a:ext cx="1433107" cy="11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6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5459" y="998165"/>
            <a:ext cx="350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+mj-lt"/>
              </a:rPr>
              <a:t>Prior</a:t>
            </a:r>
            <a:r>
              <a:rPr lang="en-US" sz="4200" dirty="0"/>
              <a:t> </a:t>
            </a:r>
            <a:r>
              <a:rPr lang="en-US" sz="4200" dirty="0">
                <a:latin typeface="+mj-lt"/>
              </a:rPr>
              <a:t>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711" y="1905797"/>
            <a:ext cx="3467619" cy="260071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152255" y="4506512"/>
            <a:ext cx="4304332" cy="1853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Vortex Model Salina - Roller Gate Valve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Linear Actuated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0000"/>
                </a:solidFill>
              </a:rPr>
              <a:t>$11,841.12 </a:t>
            </a:r>
            <a:r>
              <a:rPr lang="en-US" sz="2200" dirty="0" smtClean="0"/>
              <a:t>– High Performance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339" y="2517728"/>
            <a:ext cx="4035902" cy="1530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762" y="450651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Proximity </a:t>
            </a:r>
            <a:r>
              <a:rPr lang="en-US" sz="2400" dirty="0" smtClean="0">
                <a:latin typeface="+mj-lt"/>
              </a:rPr>
              <a:t>Sensor</a:t>
            </a:r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Already </a:t>
            </a:r>
            <a:r>
              <a:rPr lang="en-US" sz="2400" dirty="0">
                <a:latin typeface="+mj-lt"/>
              </a:rPr>
              <a:t>in use by Cumberland in the Flow Hammer® Device.</a:t>
            </a: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392" y="6666492"/>
            <a:ext cx="6211877" cy="3353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75642" y="3282842"/>
            <a:ext cx="630621" cy="45855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7392" y="6527333"/>
            <a:ext cx="33691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credit: http://www.vortexvalves.com/maintenance-gate/#tab-id-1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857" y="512013"/>
            <a:ext cx="1557646" cy="12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79779"/>
            <a:ext cx="12192000" cy="478221"/>
          </a:xfrm>
          <a:prstGeom prst="rect">
            <a:avLst/>
          </a:prstGeom>
          <a:solidFill>
            <a:srgbClr val="B33807">
              <a:alpha val="7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79" y="239467"/>
            <a:ext cx="5414774" cy="969682"/>
          </a:xfrm>
        </p:spPr>
        <p:txBody>
          <a:bodyPr/>
          <a:lstStyle/>
          <a:p>
            <a:r>
              <a:rPr lang="en-US" u="sng" dirty="0" smtClean="0"/>
              <a:t>Project Development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83392"/>
            <a:ext cx="5585356" cy="1060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92" y="4603531"/>
            <a:ext cx="3719872" cy="1643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60" y="874174"/>
            <a:ext cx="2881063" cy="24634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33778" y="3074625"/>
            <a:ext cx="1946" cy="525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0" idx="3"/>
            <a:endCxn id="42" idx="1"/>
          </p:cNvCxnSpPr>
          <p:nvPr/>
        </p:nvCxnSpPr>
        <p:spPr>
          <a:xfrm flipV="1">
            <a:off x="4873377" y="3923788"/>
            <a:ext cx="272559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40288" y="5135791"/>
            <a:ext cx="3180046" cy="64633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Internally mounted, sensor controlled system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98973" y="4246953"/>
            <a:ext cx="0" cy="8888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6111" y="2703640"/>
            <a:ext cx="4995689" cy="36933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Tandem bin, mechanical system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178" y="3600623"/>
            <a:ext cx="4241199" cy="64633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Single bin stand-alone, sensor controlled system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598973" y="3600622"/>
            <a:ext cx="3284136" cy="64633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Single bin mounted, sensor controlled 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39523" y="6519446"/>
            <a:ext cx="225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AutoCAD Inventor Images: Brock </a:t>
            </a:r>
            <a:r>
              <a:rPr lang="en-US" sz="800" dirty="0" err="1" smtClean="0"/>
              <a:t>Daughtry</a:t>
            </a:r>
            <a:endParaRPr lang="en-US" sz="800" dirty="0" smtClean="0"/>
          </a:p>
          <a:p>
            <a:r>
              <a:rPr lang="en-US" sz="800" dirty="0" err="1" smtClean="0"/>
              <a:t>SketchUp</a:t>
            </a:r>
            <a:r>
              <a:rPr lang="en-US" sz="800" dirty="0" smtClean="0"/>
              <a:t> Images: Trey Colley</a:t>
            </a:r>
            <a:endParaRPr lang="en-US" sz="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583" y="4501059"/>
            <a:ext cx="2968609" cy="17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86" y="1005089"/>
            <a:ext cx="9404723" cy="6881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#1: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265" y="2339742"/>
            <a:ext cx="4287294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2400" dirty="0" smtClean="0"/>
              <a:t>Adapt the transition piece to mount linear actuator in reverse</a:t>
            </a:r>
          </a:p>
          <a:p>
            <a:endParaRPr lang="en-US" sz="2400" dirty="0"/>
          </a:p>
          <a:p>
            <a:r>
              <a:rPr lang="en-US" sz="2400" dirty="0" smtClean="0"/>
              <a:t>Pros:</a:t>
            </a:r>
            <a:endParaRPr lang="en-US" sz="2400" dirty="0"/>
          </a:p>
          <a:p>
            <a:pPr lvl="1"/>
            <a:r>
              <a:rPr lang="en-US" sz="2000" dirty="0" smtClean="0"/>
              <a:t>Compact shape allowing for ample spacing under bin</a:t>
            </a:r>
          </a:p>
          <a:p>
            <a:pPr lvl="1"/>
            <a:r>
              <a:rPr lang="en-US" sz="2000" dirty="0" smtClean="0"/>
              <a:t>Minimal cost:</a:t>
            </a:r>
          </a:p>
          <a:p>
            <a:pPr lvl="2"/>
            <a:r>
              <a:rPr lang="en-US" sz="1600" dirty="0"/>
              <a:t>$</a:t>
            </a:r>
            <a:r>
              <a:rPr lang="en-US" sz="1600" dirty="0" smtClean="0"/>
              <a:t>459.68</a:t>
            </a:r>
            <a:endParaRPr lang="en-US" sz="2400" dirty="0" smtClean="0"/>
          </a:p>
          <a:p>
            <a:r>
              <a:rPr lang="en-US" sz="2400" dirty="0" smtClean="0"/>
              <a:t>Cons:</a:t>
            </a:r>
            <a:endParaRPr lang="en-US" sz="2400" dirty="0"/>
          </a:p>
          <a:p>
            <a:pPr lvl="1"/>
            <a:r>
              <a:rPr lang="en-US" sz="2000" dirty="0" smtClean="0"/>
              <a:t>Awkward mounting to gate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8779" y="1847925"/>
            <a:ext cx="12208041" cy="523220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r>
              <a:rPr lang="en-US" sz="2800" i="1" dirty="0" smtClean="0"/>
              <a:t>“Side Mounted Linear Actuator System”			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875" y="2156098"/>
            <a:ext cx="2500077" cy="3333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806" y="5489534"/>
            <a:ext cx="338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“Side Mounted Alternative” (#1)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30511" y="2933301"/>
            <a:ext cx="956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Linear Actuator</a:t>
            </a:r>
            <a:endParaRPr lang="en-US" sz="1600" u="sng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59390" y="3225688"/>
            <a:ext cx="784610" cy="292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0" y="5858866"/>
            <a:ext cx="2228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*Arrow indicates direction of movement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928" y="4817439"/>
            <a:ext cx="1461749" cy="4183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2852" y="6642556"/>
            <a:ext cx="2123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created by: Trey Colley</a:t>
            </a:r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597" y="426562"/>
            <a:ext cx="1651355" cy="12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7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1086</TotalTime>
  <Words>1115</Words>
  <Application>Microsoft Macintosh PowerPoint</Application>
  <PresentationFormat>Custom</PresentationFormat>
  <Paragraphs>275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Oral Proposal Presentation Team: Don’t Let the Chickens Go Hungry </vt:lpstr>
      <vt:lpstr>Presentation Outline </vt:lpstr>
      <vt:lpstr>Background</vt:lpstr>
      <vt:lpstr>Design Objective 1</vt:lpstr>
      <vt:lpstr>Design Objective 2</vt:lpstr>
      <vt:lpstr>Constraints</vt:lpstr>
      <vt:lpstr>PowerPoint Presentation</vt:lpstr>
      <vt:lpstr>Project Development</vt:lpstr>
      <vt:lpstr>Alternative #1: </vt:lpstr>
      <vt:lpstr>Alternative #2:</vt:lpstr>
      <vt:lpstr>Project Timeline</vt:lpstr>
      <vt:lpstr>Preliminary Analysis</vt:lpstr>
      <vt:lpstr>Linear Actuator Selection</vt:lpstr>
      <vt:lpstr>Design Recommendation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Group Oral Update</dc:title>
  <dc:creator>Richard Colley</dc:creator>
  <cp:lastModifiedBy>Holly Haber</cp:lastModifiedBy>
  <cp:revision>84</cp:revision>
  <dcterms:created xsi:type="dcterms:W3CDTF">2016-02-10T22:00:19Z</dcterms:created>
  <dcterms:modified xsi:type="dcterms:W3CDTF">2016-03-01T17:36:54Z</dcterms:modified>
</cp:coreProperties>
</file>